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628" y="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EE220C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8601" y="812668"/>
            <a:ext cx="8846896" cy="1402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7678" y="4237132"/>
            <a:ext cx="8568742" cy="6402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EE220C"/>
                </a:solidFill>
                <a:latin typeface="Lucida Console"/>
                <a:cs typeface="Lucida Conso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schemas.android.com/apk/res-auto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schemas.android.com/apk/res/android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hyperlink" Target="http://schemas.android.com/tools" TargetMode="Externa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chema.android.com/apk/res/android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chema.android.com/apk/res/android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1050" y="3047512"/>
            <a:ext cx="16459200" cy="376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2200"/>
              </a:lnSpc>
            </a:pPr>
            <a:r>
              <a:rPr lang="en-US" sz="8000" spc="185" dirty="0"/>
              <a:t>Course </a:t>
            </a:r>
            <a:r>
              <a:rPr lang="en-US" sz="8000" spc="185" dirty="0" smtClean="0"/>
              <a:t>3 </a:t>
            </a:r>
            <a:r>
              <a:rPr lang="en-US" sz="8000" spc="185" dirty="0"/>
              <a:t>– </a:t>
            </a:r>
            <a:r>
              <a:rPr lang="en-US" sz="8000" spc="185" dirty="0" smtClean="0"/>
              <a:t>HTTP API calls. Jetpack Compose navigation. Local persistence </a:t>
            </a:r>
            <a:endParaRPr sz="3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5216116" y="810515"/>
            <a:ext cx="9672955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r>
              <a:rPr lang="en-US" sz="9200" kern="0" spc="-7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Drawer</a:t>
            </a:r>
            <a:endParaRPr lang="en-US" sz="9200" kern="0" spc="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676375" y="4105181"/>
            <a:ext cx="8610600" cy="479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100" spc="15" dirty="0">
                <a:latin typeface="Arial"/>
                <a:cs typeface="Arial"/>
              </a:rPr>
              <a:t>App main </a:t>
            </a:r>
            <a:r>
              <a:rPr sz="3100" spc="10" dirty="0">
                <a:latin typeface="Arial"/>
                <a:cs typeface="Arial"/>
              </a:rPr>
              <a:t>navigation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15" dirty="0">
                <a:latin typeface="Arial"/>
                <a:cs typeface="Arial"/>
              </a:rPr>
              <a:t>menu.</a:t>
            </a:r>
            <a:endParaRPr sz="31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79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15" dirty="0">
                <a:latin typeface="Arial"/>
                <a:cs typeface="Arial"/>
              </a:rPr>
              <a:t>Hidden when not </a:t>
            </a:r>
            <a:r>
              <a:rPr sz="3100" spc="10" dirty="0">
                <a:latin typeface="Arial"/>
                <a:cs typeface="Arial"/>
              </a:rPr>
              <a:t>in</a:t>
            </a:r>
            <a:r>
              <a:rPr sz="3100" spc="-85" dirty="0">
                <a:latin typeface="Arial"/>
                <a:cs typeface="Arial"/>
              </a:rPr>
              <a:t> </a:t>
            </a:r>
            <a:r>
              <a:rPr sz="3100" spc="15" dirty="0">
                <a:latin typeface="Arial"/>
                <a:cs typeface="Arial"/>
              </a:rPr>
              <a:t>use.</a:t>
            </a:r>
            <a:endParaRPr sz="31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79"/>
              </a:spcBef>
              <a:buSzPct val="146774"/>
              <a:buChar char="•"/>
              <a:tabLst>
                <a:tab pos="396875" algn="l"/>
              </a:tabLst>
            </a:pPr>
            <a:r>
              <a:rPr sz="3100" spc="15" dirty="0">
                <a:latin typeface="Arial"/>
                <a:cs typeface="Arial"/>
              </a:rPr>
              <a:t>Appears:</a:t>
            </a:r>
            <a:endParaRPr sz="3100">
              <a:latin typeface="Arial"/>
              <a:cs typeface="Arial"/>
            </a:endParaRPr>
          </a:p>
          <a:p>
            <a:pPr marL="678815" lvl="1" indent="-383540">
              <a:lnSpc>
                <a:spcPct val="100000"/>
              </a:lnSpc>
              <a:spcBef>
                <a:spcPts val="3779"/>
              </a:spcBef>
              <a:buSzPct val="146774"/>
              <a:buChar char="•"/>
              <a:tabLst>
                <a:tab pos="679450" algn="l"/>
              </a:tabLst>
            </a:pPr>
            <a:r>
              <a:rPr sz="3100" spc="10" dirty="0">
                <a:latin typeface="Arial"/>
                <a:cs typeface="Arial"/>
              </a:rPr>
              <a:t>with </a:t>
            </a:r>
            <a:r>
              <a:rPr sz="3100" spc="15" dirty="0">
                <a:latin typeface="Arial"/>
                <a:cs typeface="Arial"/>
              </a:rPr>
              <a:t>a </a:t>
            </a:r>
            <a:r>
              <a:rPr sz="3100" spc="5" dirty="0">
                <a:latin typeface="Arial"/>
                <a:cs typeface="Arial"/>
              </a:rPr>
              <a:t>left </a:t>
            </a:r>
            <a:r>
              <a:rPr sz="3100" spc="15" dirty="0">
                <a:latin typeface="Arial"/>
                <a:cs typeface="Arial"/>
              </a:rPr>
              <a:t>swipe from </a:t>
            </a:r>
            <a:r>
              <a:rPr sz="3100" spc="10" dirty="0">
                <a:latin typeface="Arial"/>
                <a:cs typeface="Arial"/>
              </a:rPr>
              <a:t>the </a:t>
            </a:r>
            <a:r>
              <a:rPr sz="3100" spc="15" dirty="0">
                <a:latin typeface="Arial"/>
                <a:cs typeface="Arial"/>
              </a:rPr>
              <a:t>screen</a:t>
            </a:r>
            <a:r>
              <a:rPr sz="3100" spc="-60" dirty="0">
                <a:latin typeface="Arial"/>
                <a:cs typeface="Arial"/>
              </a:rPr>
              <a:t> </a:t>
            </a:r>
            <a:r>
              <a:rPr sz="3100" spc="15" dirty="0">
                <a:latin typeface="Arial"/>
                <a:cs typeface="Arial"/>
              </a:rPr>
              <a:t>edge</a:t>
            </a:r>
            <a:endParaRPr sz="3100">
              <a:latin typeface="Arial"/>
              <a:cs typeface="Arial"/>
            </a:endParaRPr>
          </a:p>
          <a:p>
            <a:pPr marL="678815" marR="5080" lvl="1" indent="-383540">
              <a:lnSpc>
                <a:spcPct val="102000"/>
              </a:lnSpc>
              <a:spcBef>
                <a:spcPts val="3704"/>
              </a:spcBef>
              <a:buSzPct val="146774"/>
              <a:buChar char="•"/>
              <a:tabLst>
                <a:tab pos="679450" algn="l"/>
              </a:tabLst>
            </a:pPr>
            <a:r>
              <a:rPr sz="3100" spc="15" dirty="0">
                <a:latin typeface="Arial"/>
                <a:cs typeface="Arial"/>
              </a:rPr>
              <a:t>when </a:t>
            </a:r>
            <a:r>
              <a:rPr sz="3100" spc="10" dirty="0">
                <a:latin typeface="Arial"/>
                <a:cs typeface="Arial"/>
              </a:rPr>
              <a:t>the </a:t>
            </a:r>
            <a:r>
              <a:rPr sz="3100" spc="15" dirty="0">
                <a:latin typeface="Arial"/>
                <a:cs typeface="Arial"/>
              </a:rPr>
              <a:t>user touches </a:t>
            </a:r>
            <a:r>
              <a:rPr sz="3100" spc="10" dirty="0">
                <a:latin typeface="Arial"/>
                <a:cs typeface="Arial"/>
              </a:rPr>
              <a:t>the </a:t>
            </a:r>
            <a:r>
              <a:rPr sz="3100" spc="15" dirty="0">
                <a:latin typeface="Arial"/>
                <a:cs typeface="Arial"/>
              </a:rPr>
              <a:t>drawer icon </a:t>
            </a:r>
            <a:r>
              <a:rPr sz="3100" spc="10" dirty="0">
                <a:latin typeface="Arial"/>
                <a:cs typeface="Arial"/>
              </a:rPr>
              <a:t>in</a:t>
            </a:r>
            <a:r>
              <a:rPr sz="3100" spc="-80" dirty="0">
                <a:latin typeface="Arial"/>
                <a:cs typeface="Arial"/>
              </a:rPr>
              <a:t> </a:t>
            </a:r>
            <a:r>
              <a:rPr sz="3100" spc="10" dirty="0">
                <a:latin typeface="Arial"/>
                <a:cs typeface="Arial"/>
              </a:rPr>
              <a:t>the  </a:t>
            </a:r>
            <a:r>
              <a:rPr sz="3100" spc="15" dirty="0">
                <a:latin typeface="Arial"/>
                <a:cs typeface="Arial"/>
              </a:rPr>
              <a:t>app</a:t>
            </a:r>
            <a:r>
              <a:rPr sz="3100" spc="-90" dirty="0">
                <a:latin typeface="Arial"/>
                <a:cs typeface="Arial"/>
              </a:rPr>
              <a:t> </a:t>
            </a:r>
            <a:r>
              <a:rPr sz="3100" spc="15" dirty="0">
                <a:latin typeface="Arial"/>
                <a:cs typeface="Arial"/>
              </a:rPr>
              <a:t>bar</a:t>
            </a:r>
            <a:endParaRPr sz="310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1802677" y="2555537"/>
            <a:ext cx="4604237" cy="8185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12693079" y="3999605"/>
            <a:ext cx="1803400" cy="2299335"/>
          </a:xfrm>
          <a:custGeom>
            <a:avLst/>
            <a:gdLst/>
            <a:ahLst/>
            <a:cxnLst/>
            <a:rect l="l" t="t" r="r" b="b"/>
            <a:pathLst>
              <a:path w="1803400" h="2299335">
                <a:moveTo>
                  <a:pt x="939743" y="1013093"/>
                </a:moveTo>
                <a:lnTo>
                  <a:pt x="611583" y="1013093"/>
                </a:lnTo>
                <a:lnTo>
                  <a:pt x="1596066" y="2298919"/>
                </a:lnTo>
                <a:lnTo>
                  <a:pt x="1802950" y="2140521"/>
                </a:lnTo>
                <a:lnTo>
                  <a:pt x="939743" y="1013093"/>
                </a:lnTo>
                <a:close/>
              </a:path>
              <a:path w="1803400" h="2299335">
                <a:moveTo>
                  <a:pt x="0" y="0"/>
                </a:moveTo>
                <a:lnTo>
                  <a:pt x="130456" y="1381465"/>
                </a:lnTo>
                <a:lnTo>
                  <a:pt x="611583" y="1013093"/>
                </a:lnTo>
                <a:lnTo>
                  <a:pt x="939743" y="1013093"/>
                </a:lnTo>
                <a:lnTo>
                  <a:pt x="818467" y="854696"/>
                </a:lnTo>
                <a:lnTo>
                  <a:pt x="1299604" y="486325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2793546" y="10761576"/>
            <a:ext cx="1451610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70" dirty="0">
                <a:latin typeface="Arial"/>
                <a:cs typeface="Arial"/>
              </a:rPr>
              <a:t>https://developer.android.com/training/implementing-navigation/nav-drawer</a:t>
            </a:r>
            <a:r>
              <a:rPr sz="2600" b="1" spc="-459" dirty="0"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60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2454275"/>
            <a:ext cx="12887325" cy="823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7850" y="244475"/>
            <a:ext cx="1356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navigation drawer views activity project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6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6050" y="1235075"/>
            <a:ext cx="4745513" cy="929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6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041650" y="1006475"/>
            <a:ext cx="1318260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r>
              <a:rPr lang="en-US" sz="9200" kern="0" spc="-57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Artifacts (xml)</a:t>
            </a:r>
            <a:endParaRPr lang="en-US" sz="9200" kern="0" spc="1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1250" y="4511675"/>
            <a:ext cx="6400800" cy="3431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200" b="1" spc="15" dirty="0">
                <a:latin typeface="Arial"/>
                <a:cs typeface="Arial"/>
              </a:rPr>
              <a:t>Sources</a:t>
            </a:r>
            <a:endParaRPr sz="3200" b="1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79"/>
              </a:spcBef>
              <a:buSzPct val="146774"/>
              <a:buChar char="•"/>
              <a:tabLst>
                <a:tab pos="396875" algn="l"/>
              </a:tabLst>
            </a:pPr>
            <a:r>
              <a:rPr sz="3200" b="1" spc="15" dirty="0">
                <a:latin typeface="Arial"/>
                <a:cs typeface="Arial"/>
              </a:rPr>
              <a:t>Layouts</a:t>
            </a:r>
            <a:endParaRPr sz="3200" b="1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79"/>
              </a:spcBef>
              <a:buSzPct val="146774"/>
              <a:buChar char="•"/>
              <a:tabLst>
                <a:tab pos="396875" algn="l"/>
              </a:tabLst>
            </a:pPr>
            <a:r>
              <a:rPr sz="3200" b="1" spc="15" dirty="0">
                <a:latin typeface="Arial"/>
                <a:cs typeface="Arial"/>
              </a:rPr>
              <a:t>Menus</a:t>
            </a:r>
            <a:endParaRPr sz="3200" b="1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79"/>
              </a:spcBef>
              <a:buSzPct val="146774"/>
              <a:buChar char="•"/>
              <a:tabLst>
                <a:tab pos="396875" algn="l"/>
              </a:tabLst>
            </a:pPr>
            <a:r>
              <a:rPr sz="3200" b="1" spc="15" dirty="0">
                <a:latin typeface="Arial"/>
                <a:cs typeface="Arial"/>
              </a:rPr>
              <a:t>Naviga</a:t>
            </a:r>
            <a:r>
              <a:rPr sz="3200" b="1" dirty="0">
                <a:latin typeface="Arial"/>
                <a:cs typeface="Arial"/>
              </a:rPr>
              <a:t>t</a:t>
            </a:r>
            <a:r>
              <a:rPr sz="3200" b="1" spc="10" dirty="0">
                <a:latin typeface="Arial"/>
                <a:cs typeface="Arial"/>
              </a:rPr>
              <a:t>ion</a:t>
            </a:r>
            <a:endParaRPr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55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6290363" y="810515"/>
            <a:ext cx="7524115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  <a:endParaRPr lang="en-US" sz="9200" kern="0" spc="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584726" y="3665003"/>
            <a:ext cx="12924790" cy="3970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marR="8386445" indent="-306705">
              <a:lnSpc>
                <a:spcPct val="100899"/>
              </a:lnSpc>
            </a:pPr>
            <a:r>
              <a:rPr sz="3200" dirty="0">
                <a:latin typeface="Times New Roman"/>
                <a:cs typeface="Times New Roman"/>
              </a:rPr>
              <a:t>buildscript </a:t>
            </a:r>
            <a:r>
              <a:rPr sz="3200" spc="5" dirty="0">
                <a:latin typeface="Times New Roman"/>
                <a:cs typeface="Times New Roman"/>
              </a:rPr>
              <a:t>{  </a:t>
            </a:r>
            <a:r>
              <a:rPr sz="3200" dirty="0">
                <a:latin typeface="Times New Roman"/>
                <a:cs typeface="Times New Roman"/>
              </a:rPr>
              <a:t>ext.nav_version </a:t>
            </a:r>
            <a:r>
              <a:rPr sz="3200" spc="5" dirty="0">
                <a:latin typeface="Times New Roman"/>
                <a:cs typeface="Times New Roman"/>
              </a:rPr>
              <a:t>=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“</a:t>
            </a:r>
            <a:r>
              <a:rPr sz="3200" spc="5" dirty="0">
                <a:solidFill>
                  <a:srgbClr val="A52A2A"/>
                </a:solidFill>
                <a:latin typeface="Times New Roman"/>
                <a:cs typeface="Times New Roman"/>
              </a:rPr>
              <a:t>2.5</a:t>
            </a:r>
            <a:r>
              <a:rPr sz="3200" spc="5" dirty="0">
                <a:latin typeface="Times New Roman"/>
                <a:cs typeface="Times New Roman"/>
              </a:rPr>
              <a:t>.</a:t>
            </a:r>
            <a:r>
              <a:rPr sz="3200" spc="5" dirty="0">
                <a:solidFill>
                  <a:srgbClr val="A52A2A"/>
                </a:solidFill>
                <a:latin typeface="Times New Roman"/>
                <a:cs typeface="Times New Roman"/>
              </a:rPr>
              <a:t>3</a:t>
            </a:r>
            <a:r>
              <a:rPr sz="3200" spc="5" dirty="0">
                <a:latin typeface="Times New Roman"/>
                <a:cs typeface="Times New Roman"/>
              </a:rPr>
              <a:t>”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200" spc="5" dirty="0">
                <a:latin typeface="Times New Roman"/>
                <a:cs typeface="Times New Roman"/>
              </a:rPr>
              <a:t>}</a:t>
            </a:r>
            <a:endParaRPr sz="3200" dirty="0">
              <a:latin typeface="Times New Roman"/>
              <a:cs typeface="Times New Roman"/>
            </a:endParaRPr>
          </a:p>
          <a:p>
            <a:pPr marL="12700" marR="10405745">
              <a:lnSpc>
                <a:spcPct val="100899"/>
              </a:lnSpc>
            </a:pPr>
            <a:r>
              <a:rPr sz="3200" spc="15" dirty="0">
                <a:latin typeface="Times New Roman"/>
                <a:cs typeface="Times New Roman"/>
              </a:rPr>
              <a:t>…  </a:t>
            </a:r>
            <a:r>
              <a:rPr sz="3200" dirty="0">
                <a:latin typeface="Times New Roman"/>
                <a:cs typeface="Times New Roman"/>
              </a:rPr>
              <a:t>dependencies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{</a:t>
            </a:r>
            <a:endParaRPr sz="3200" dirty="0">
              <a:latin typeface="Times New Roman"/>
              <a:cs typeface="Times New Roman"/>
            </a:endParaRPr>
          </a:p>
          <a:p>
            <a:pPr marL="216535" marR="5080">
              <a:lnSpc>
                <a:spcPct val="100899"/>
              </a:lnSpc>
            </a:pPr>
            <a:r>
              <a:rPr sz="3200" dirty="0">
                <a:latin typeface="Times New Roman"/>
                <a:cs typeface="Times New Roman"/>
              </a:rPr>
              <a:t>implementation </a:t>
            </a:r>
            <a:r>
              <a:rPr sz="3200" dirty="0">
                <a:solidFill>
                  <a:srgbClr val="D2691E"/>
                </a:solidFill>
                <a:latin typeface="Times New Roman"/>
                <a:cs typeface="Times New Roman"/>
              </a:rPr>
              <a:t>"androidx.navigation:navigation-fragment-ktx:</a:t>
            </a:r>
            <a:r>
              <a:rPr sz="3200" dirty="0">
                <a:latin typeface="Times New Roman"/>
                <a:cs typeface="Times New Roman"/>
              </a:rPr>
              <a:t>$nav_version</a:t>
            </a:r>
            <a:r>
              <a:rPr sz="3200" dirty="0">
                <a:solidFill>
                  <a:srgbClr val="D2691E"/>
                </a:solidFill>
                <a:latin typeface="Times New Roman"/>
                <a:cs typeface="Times New Roman"/>
              </a:rPr>
              <a:t>"  </a:t>
            </a:r>
            <a:r>
              <a:rPr sz="3200" dirty="0">
                <a:latin typeface="Times New Roman"/>
                <a:cs typeface="Times New Roman"/>
              </a:rPr>
              <a:t>implementation</a:t>
            </a:r>
            <a:r>
              <a:rPr sz="3200" spc="20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D2691E"/>
                </a:solidFill>
                <a:latin typeface="Times New Roman"/>
                <a:cs typeface="Times New Roman"/>
              </a:rPr>
              <a:t>"androidx.navigation:navigation-ui-ktx:</a:t>
            </a:r>
            <a:r>
              <a:rPr sz="3200" dirty="0">
                <a:latin typeface="Times New Roman"/>
                <a:cs typeface="Times New Roman"/>
              </a:rPr>
              <a:t>$nav_version</a:t>
            </a:r>
            <a:r>
              <a:rPr sz="3200" dirty="0">
                <a:solidFill>
                  <a:srgbClr val="D2691E"/>
                </a:solidFill>
                <a:latin typeface="Times New Roman"/>
                <a:cs typeface="Times New Roman"/>
              </a:rPr>
              <a:t>"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200" spc="5" dirty="0">
                <a:latin typeface="Times New Roman"/>
                <a:cs typeface="Times New Roman"/>
              </a:rPr>
              <a:t>}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116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459730" y="290401"/>
            <a:ext cx="12738735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drawer </a:t>
            </a:r>
            <a:r>
              <a:rPr lang="en-US" sz="9200" kern="0" spc="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200" kern="0" spc="-1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endParaRPr lang="en-US" sz="9200" kern="0" spc="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8073" y="1864759"/>
            <a:ext cx="8472170" cy="915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5" dirty="0">
                <a:latin typeface="Times New Roman"/>
                <a:cs typeface="Times New Roman"/>
              </a:rPr>
              <a:t>&lt;?xml version=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"1.0"</a:t>
            </a:r>
            <a:r>
              <a:rPr sz="2600" spc="-60" dirty="0">
                <a:solidFill>
                  <a:srgbClr val="D2691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encoding=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"utf-8"</a:t>
            </a:r>
            <a:r>
              <a:rPr sz="2600" spc="15" dirty="0">
                <a:latin typeface="Times New Roman"/>
                <a:cs typeface="Times New Roman"/>
              </a:rPr>
              <a:t>?&gt;</a:t>
            </a:r>
            <a:endParaRPr sz="2600">
              <a:latin typeface="Times New Roman"/>
              <a:cs typeface="Times New Roman"/>
            </a:endParaRPr>
          </a:p>
          <a:p>
            <a:pPr marL="179705" marR="5080" indent="-167640">
              <a:lnSpc>
                <a:spcPct val="100400"/>
              </a:lnSpc>
            </a:pPr>
            <a:r>
              <a:rPr sz="2600" spc="15" dirty="0">
                <a:latin typeface="Times New Roman"/>
                <a:cs typeface="Times New Roman"/>
              </a:rPr>
              <a:t>&lt;androidx.drawerlayout.widget.DrawerLayout  xmlns:</a:t>
            </a:r>
            <a:r>
              <a:rPr sz="2600" spc="10" dirty="0">
                <a:latin typeface="Times New Roman"/>
                <a:cs typeface="Times New Roman"/>
              </a:rPr>
              <a:t>a</a:t>
            </a:r>
            <a:r>
              <a:rPr sz="2600" spc="15" dirty="0">
                <a:latin typeface="Times New Roman"/>
                <a:cs typeface="Times New Roman"/>
              </a:rPr>
              <a:t>ndro</a:t>
            </a:r>
            <a:r>
              <a:rPr sz="2600" spc="5" dirty="0">
                <a:latin typeface="Times New Roman"/>
                <a:cs typeface="Times New Roman"/>
              </a:rPr>
              <a:t>i</a:t>
            </a:r>
            <a:r>
              <a:rPr sz="2600" spc="20" dirty="0">
                <a:latin typeface="Times New Roman"/>
                <a:cs typeface="Times New Roman"/>
              </a:rPr>
              <a:t>d=</a:t>
            </a:r>
            <a:r>
              <a:rPr sz="2600" spc="10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"http://sc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sz="2600" spc="10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2600" spc="25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sz="2600" spc="10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as.a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ndro</a:t>
            </a:r>
            <a:r>
              <a:rPr sz="2600" spc="5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sz="2600" spc="10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d.c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om/</a:t>
            </a:r>
            <a:r>
              <a:rPr sz="2600" spc="10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pk/r</a:t>
            </a:r>
            <a:r>
              <a:rPr sz="2600" spc="10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es/a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ndro</a:t>
            </a:r>
            <a:r>
              <a:rPr sz="2600" spc="5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sz="2600" spc="10" dirty="0">
                <a:solidFill>
                  <a:srgbClr val="D2691E"/>
                </a:solidFill>
                <a:latin typeface="Times New Roman"/>
                <a:cs typeface="Times New Roman"/>
                <a:hlinkClick r:id="rId2"/>
              </a:rPr>
              <a:t>d" </a:t>
            </a:r>
            <a:r>
              <a:rPr sz="2600" spc="5" dirty="0">
                <a:solidFill>
                  <a:srgbClr val="D2691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xmlns:app=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  <a:hlinkClick r:id="rId3"/>
              </a:rPr>
              <a:t>http://schemas.android.com/apk/res-auto" 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xmlns:tools=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  <a:hlinkClick r:id="rId4"/>
              </a:rPr>
              <a:t>http://schemas.android.com/tools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  </a:t>
            </a:r>
            <a:r>
              <a:rPr sz="2600" spc="15" dirty="0">
                <a:latin typeface="Times New Roman"/>
                <a:cs typeface="Times New Roman"/>
              </a:rPr>
              <a:t>android:id=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"@+id/drawer_layout"  </a:t>
            </a:r>
            <a:r>
              <a:rPr sz="2600" spc="15" dirty="0">
                <a:latin typeface="Times New Roman"/>
                <a:cs typeface="Times New Roman"/>
              </a:rPr>
              <a:t>android:layout_width=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"match_parent"  </a:t>
            </a:r>
            <a:r>
              <a:rPr sz="2600" spc="15" dirty="0">
                <a:latin typeface="Times New Roman"/>
                <a:cs typeface="Times New Roman"/>
              </a:rPr>
              <a:t>android:layout_height=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"match_parent"  </a:t>
            </a:r>
            <a:r>
              <a:rPr sz="2600" spc="5" dirty="0">
                <a:latin typeface="Times New Roman"/>
                <a:cs typeface="Times New Roman"/>
              </a:rPr>
              <a:t>android:fitsSystemWindows=</a:t>
            </a:r>
            <a:r>
              <a:rPr sz="2600" spc="5" dirty="0">
                <a:solidFill>
                  <a:srgbClr val="D2691E"/>
                </a:solidFill>
                <a:latin typeface="Times New Roman"/>
                <a:cs typeface="Times New Roman"/>
              </a:rPr>
              <a:t>"true"  </a:t>
            </a:r>
            <a:r>
              <a:rPr sz="2600" spc="15" dirty="0">
                <a:latin typeface="Times New Roman"/>
                <a:cs typeface="Times New Roman"/>
              </a:rPr>
              <a:t>tools:openDrawer=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"start"</a:t>
            </a:r>
            <a:r>
              <a:rPr sz="2600" spc="15" dirty="0">
                <a:latin typeface="Times New Roman"/>
                <a:cs typeface="Times New Roman"/>
              </a:rPr>
              <a:t>&gt;</a:t>
            </a:r>
            <a:endParaRPr sz="2600">
              <a:latin typeface="Times New Roman"/>
              <a:cs typeface="Times New Roman"/>
            </a:endParaRPr>
          </a:p>
          <a:p>
            <a:pPr marL="347345" marR="2945765" indent="-251460">
              <a:lnSpc>
                <a:spcPct val="100400"/>
              </a:lnSpc>
            </a:pPr>
            <a:r>
              <a:rPr sz="2600" spc="15" dirty="0">
                <a:latin typeface="Times New Roman"/>
                <a:cs typeface="Times New Roman"/>
              </a:rPr>
              <a:t>&lt;include  layout=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"@layout/app_bar_main"  </a:t>
            </a:r>
            <a:r>
              <a:rPr sz="2600" spc="10" dirty="0">
                <a:latin typeface="Times New Roman"/>
                <a:cs typeface="Times New Roman"/>
              </a:rPr>
              <a:t>a</a:t>
            </a:r>
            <a:r>
              <a:rPr sz="2600" spc="15" dirty="0">
                <a:latin typeface="Times New Roman"/>
                <a:cs typeface="Times New Roman"/>
              </a:rPr>
              <a:t>ndro</a:t>
            </a:r>
            <a:r>
              <a:rPr sz="2600" spc="5" dirty="0">
                <a:latin typeface="Times New Roman"/>
                <a:cs typeface="Times New Roman"/>
              </a:rPr>
              <a:t>i</a:t>
            </a:r>
            <a:r>
              <a:rPr sz="2600" spc="10" dirty="0">
                <a:latin typeface="Times New Roman"/>
                <a:cs typeface="Times New Roman"/>
              </a:rPr>
              <a:t>d:la</a:t>
            </a:r>
            <a:r>
              <a:rPr sz="2600" spc="15" dirty="0">
                <a:latin typeface="Times New Roman"/>
                <a:cs typeface="Times New Roman"/>
              </a:rPr>
              <a:t>yout_width=</a:t>
            </a:r>
            <a:r>
              <a:rPr sz="2600" spc="20" dirty="0">
                <a:solidFill>
                  <a:srgbClr val="D2691E"/>
                </a:solidFill>
                <a:latin typeface="Times New Roman"/>
                <a:cs typeface="Times New Roman"/>
              </a:rPr>
              <a:t>"m</a:t>
            </a:r>
            <a:r>
              <a:rPr sz="2600" spc="10" dirty="0">
                <a:solidFill>
                  <a:srgbClr val="D2691E"/>
                </a:solidFill>
                <a:latin typeface="Times New Roman"/>
                <a:cs typeface="Times New Roman"/>
              </a:rPr>
              <a:t>atc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h_p</a:t>
            </a:r>
            <a:r>
              <a:rPr sz="2600" spc="10" dirty="0">
                <a:solidFill>
                  <a:srgbClr val="D2691E"/>
                </a:solidFill>
                <a:latin typeface="Times New Roman"/>
                <a:cs typeface="Times New Roman"/>
              </a:rPr>
              <a:t>are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nt"</a:t>
            </a:r>
            <a:endParaRPr sz="260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android:layout_height=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"match_parent"</a:t>
            </a:r>
            <a:r>
              <a:rPr sz="2600" spc="-70" dirty="0">
                <a:solidFill>
                  <a:srgbClr val="D2691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/&gt;</a:t>
            </a:r>
            <a:endParaRPr sz="2600">
              <a:latin typeface="Times New Roman"/>
              <a:cs typeface="Times New Roman"/>
            </a:endParaRPr>
          </a:p>
          <a:p>
            <a:pPr marL="347345" marR="541020" indent="-251460">
              <a:lnSpc>
                <a:spcPct val="100400"/>
              </a:lnSpc>
            </a:pPr>
            <a:r>
              <a:rPr sz="2600" spc="10" dirty="0">
                <a:latin typeface="Times New Roman"/>
                <a:cs typeface="Times New Roman"/>
              </a:rPr>
              <a:t>&lt;com.google.android.material.navigation.NavigationView  </a:t>
            </a:r>
            <a:r>
              <a:rPr sz="2600" spc="15" dirty="0">
                <a:latin typeface="Times New Roman"/>
                <a:cs typeface="Times New Roman"/>
              </a:rPr>
              <a:t>android:id=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"@+id/nav_view"  </a:t>
            </a:r>
            <a:r>
              <a:rPr sz="2600" spc="15" dirty="0">
                <a:latin typeface="Times New Roman"/>
                <a:cs typeface="Times New Roman"/>
              </a:rPr>
              <a:t>android:layout_width=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"wrap_content"  </a:t>
            </a:r>
            <a:r>
              <a:rPr sz="2600" spc="15" dirty="0">
                <a:latin typeface="Times New Roman"/>
                <a:cs typeface="Times New Roman"/>
              </a:rPr>
              <a:t>android:layout_height=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"match_parent"  </a:t>
            </a:r>
            <a:r>
              <a:rPr sz="2600" spc="10" dirty="0">
                <a:latin typeface="Times New Roman"/>
                <a:cs typeface="Times New Roman"/>
              </a:rPr>
              <a:t>android:layout_gravity=</a:t>
            </a:r>
            <a:r>
              <a:rPr sz="2600" spc="10" dirty="0">
                <a:solidFill>
                  <a:srgbClr val="D2691E"/>
                </a:solidFill>
                <a:latin typeface="Times New Roman"/>
                <a:cs typeface="Times New Roman"/>
              </a:rPr>
              <a:t>"start"  </a:t>
            </a:r>
            <a:r>
              <a:rPr sz="2600" spc="5" dirty="0">
                <a:latin typeface="Times New Roman"/>
                <a:cs typeface="Times New Roman"/>
              </a:rPr>
              <a:t>android:fitsSystemWindows=</a:t>
            </a:r>
            <a:r>
              <a:rPr sz="2600" spc="5" dirty="0">
                <a:solidFill>
                  <a:srgbClr val="D2691E"/>
                </a:solidFill>
                <a:latin typeface="Times New Roman"/>
                <a:cs typeface="Times New Roman"/>
              </a:rPr>
              <a:t>"true"  </a:t>
            </a:r>
            <a:r>
              <a:rPr sz="2600" spc="15" dirty="0">
                <a:latin typeface="Times New Roman"/>
                <a:cs typeface="Times New Roman"/>
              </a:rPr>
              <a:t>app:headerLayout=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"@layout/nav_header_main"  </a:t>
            </a:r>
            <a:r>
              <a:rPr sz="2600" spc="15" dirty="0">
                <a:latin typeface="Times New Roman"/>
                <a:cs typeface="Times New Roman"/>
              </a:rPr>
              <a:t>app:menu=</a:t>
            </a:r>
            <a:r>
              <a:rPr sz="2600" spc="15" dirty="0">
                <a:solidFill>
                  <a:srgbClr val="D2691E"/>
                </a:solidFill>
                <a:latin typeface="Times New Roman"/>
                <a:cs typeface="Times New Roman"/>
              </a:rPr>
              <a:t>"@menu/activity_main_drawer"</a:t>
            </a:r>
            <a:r>
              <a:rPr sz="2600" spc="-15" dirty="0">
                <a:solidFill>
                  <a:srgbClr val="D2691E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/&gt;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00" spc="15" dirty="0">
                <a:latin typeface="Times New Roman"/>
                <a:cs typeface="Times New Roman"/>
              </a:rPr>
              <a:t>&lt;/androidx.drawerlayout.widget.DrawerLayout&gt;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0270" y="6997662"/>
            <a:ext cx="2073452" cy="83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0270" y="7428702"/>
            <a:ext cx="2073452" cy="83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5656" y="10662463"/>
            <a:ext cx="6156767" cy="834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5482" y="5470337"/>
            <a:ext cx="5383709" cy="860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3088" y="9801406"/>
            <a:ext cx="5383709" cy="860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5656" y="10231942"/>
            <a:ext cx="6427574" cy="860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25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916978" y="825620"/>
            <a:ext cx="1241044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Declare </a:t>
            </a:r>
            <a:r>
              <a:rPr lang="en-US" sz="9200" kern="0" spc="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9200" kern="0" spc="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r>
              <a:rPr lang="en-US" sz="9200" kern="0" spc="-8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endParaRPr lang="en-US" sz="9200" kern="0" spc="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3850" y="2241393"/>
            <a:ext cx="11582400" cy="8141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android.support.design.widget.NavigationView</a:t>
            </a:r>
            <a:endParaRPr lang="en-US" sz="2000" spc="1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android:id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=“@+id/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nav_view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”</a:t>
            </a:r>
          </a:p>
          <a:p>
            <a:pPr marL="12700">
              <a:lnSpc>
                <a:spcPct val="100000"/>
              </a:lnSpc>
            </a:pP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android:layout_width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wrap_content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”</a:t>
            </a:r>
          </a:p>
          <a:p>
            <a:pPr marL="927100" lvl="2"/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android:layout_height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match_parent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”</a:t>
            </a:r>
          </a:p>
          <a:p>
            <a:pPr marL="927100" lvl="2"/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android:layout_grvity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=“start”</a:t>
            </a:r>
          </a:p>
          <a:p>
            <a:pPr marL="927100" lvl="2"/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android:IfitsSystemWindows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=“true”</a:t>
            </a:r>
          </a:p>
          <a:p>
            <a:pPr marL="927100" lvl="2"/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app:menu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=“@menu/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activity_main_drawer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” /&gt;</a:t>
            </a:r>
          </a:p>
          <a:p>
            <a:pPr marL="12700">
              <a:lnSpc>
                <a:spcPct val="100000"/>
              </a:lnSpc>
            </a:pPr>
            <a:endParaRPr lang="en-US" sz="2000" spc="1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&lt;?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xml version="1.0"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encoding="utf-8</a:t>
            </a:r>
            <a:r>
              <a:rPr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"?&gt;</a:t>
            </a:r>
            <a:endParaRPr lang="en-US" sz="2000" spc="22" baseline="2849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7" baseline="284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&lt;menu </a:t>
            </a:r>
            <a:r>
              <a:rPr lang="en-US" sz="2800" spc="7" baseline="2849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xmlns:android</a:t>
            </a:r>
            <a:r>
              <a:rPr lang="en-US" sz="2800" spc="7" baseline="284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lang="en-US" sz="2800" spc="7" baseline="284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  <a:hlinkClick r:id="rId2"/>
              </a:rPr>
              <a:t>http://schema.android.com/apk/res/android</a:t>
            </a:r>
            <a:r>
              <a:rPr lang="en-US" sz="2800" spc="7" baseline="284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&gt;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7" baseline="284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&lt;group </a:t>
            </a:r>
            <a:r>
              <a:rPr lang="en-US" sz="2000" spc="5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android:checkableBehavior</a:t>
            </a:r>
            <a:r>
              <a:rPr lang="en-US" sz="2000" spc="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=“single”</a:t>
            </a:r>
            <a:r>
              <a:rPr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&gt;  </a:t>
            </a:r>
            <a:endParaRPr lang="en-US" sz="2000" spc="1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&lt;item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android:id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="@+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id/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nav_camera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  									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android:icon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drawable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ic_menu_camera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 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	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android:title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string/import"</a:t>
            </a:r>
            <a:r>
              <a:rPr lang="en-US" sz="2000" spc="-4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/&gt;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&lt;item</a:t>
            </a:r>
            <a:endParaRPr lang="en-US" sz="2000" spc="1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	</a:t>
            </a:r>
            <a:r>
              <a:rPr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android:id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="@+id/nav_gallery"  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							</a:t>
            </a:r>
            <a:r>
              <a:rPr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android:icon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="@drawable/ic_menu_gallery"  </a:t>
            </a:r>
            <a:endParaRPr lang="en-US" sz="2000" spc="1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	</a:t>
            </a:r>
            <a:r>
              <a:rPr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android:title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="@string/gallery"</a:t>
            </a:r>
            <a:r>
              <a:rPr sz="20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/&gt;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  <a:spcBef>
                <a:spcPts val="45"/>
              </a:spcBef>
            </a:pP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</a:t>
            </a:r>
            <a:r>
              <a:rPr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item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766445" marR="1592580">
              <a:lnSpc>
                <a:spcPct val="102200"/>
              </a:lnSpc>
            </a:pP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	</a:t>
            </a:r>
            <a:r>
              <a:rPr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android:id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="@+id/nav_slideshow"  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				</a:t>
            </a:r>
            <a:r>
              <a:rPr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android:icon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="@drawable/ic_menu_slideshow"  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			</a:t>
            </a:r>
            <a:r>
              <a:rPr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android:title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="@string/slideshow"</a:t>
            </a:r>
            <a:r>
              <a:rPr sz="20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/&gt;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  <a:spcBef>
                <a:spcPts val="55"/>
              </a:spcBef>
            </a:pPr>
            <a:r>
              <a:rPr sz="20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...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263525">
              <a:lnSpc>
                <a:spcPct val="100000"/>
              </a:lnSpc>
              <a:spcBef>
                <a:spcPts val="50"/>
              </a:spcBef>
            </a:pP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&lt;/group&gt;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&lt;/menu&gt;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34289" y="0"/>
            <a:ext cx="5501459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03857" y="2487044"/>
            <a:ext cx="3669665" cy="2309495"/>
          </a:xfrm>
          <a:custGeom>
            <a:avLst/>
            <a:gdLst/>
            <a:ahLst/>
            <a:cxnLst/>
            <a:rect l="l" t="t" r="r" b="b"/>
            <a:pathLst>
              <a:path w="3669665" h="2309495">
                <a:moveTo>
                  <a:pt x="669878" y="0"/>
                </a:moveTo>
                <a:lnTo>
                  <a:pt x="2999678" y="0"/>
                </a:lnTo>
                <a:lnTo>
                  <a:pt x="3069784" y="64"/>
                </a:lnTo>
                <a:lnTo>
                  <a:pt x="3132980" y="512"/>
                </a:lnTo>
                <a:lnTo>
                  <a:pt x="3189726" y="1731"/>
                </a:lnTo>
                <a:lnTo>
                  <a:pt x="3240482" y="4103"/>
                </a:lnTo>
                <a:lnTo>
                  <a:pt x="3285710" y="8014"/>
                </a:lnTo>
                <a:lnTo>
                  <a:pt x="3325870" y="13848"/>
                </a:lnTo>
                <a:lnTo>
                  <a:pt x="3392828" y="32827"/>
                </a:lnTo>
                <a:lnTo>
                  <a:pt x="3439865" y="53379"/>
                </a:lnTo>
                <a:lnTo>
                  <a:pt x="3483536" y="79394"/>
                </a:lnTo>
                <a:lnTo>
                  <a:pt x="3523422" y="110452"/>
                </a:lnTo>
                <a:lnTo>
                  <a:pt x="3559104" y="146134"/>
                </a:lnTo>
                <a:lnTo>
                  <a:pt x="3590162" y="186020"/>
                </a:lnTo>
                <a:lnTo>
                  <a:pt x="3616177" y="229691"/>
                </a:lnTo>
                <a:lnTo>
                  <a:pt x="3636730" y="276728"/>
                </a:lnTo>
                <a:lnTo>
                  <a:pt x="3655707" y="343686"/>
                </a:lnTo>
                <a:lnTo>
                  <a:pt x="3661542" y="383846"/>
                </a:lnTo>
                <a:lnTo>
                  <a:pt x="3665453" y="429074"/>
                </a:lnTo>
                <a:lnTo>
                  <a:pt x="3667825" y="479830"/>
                </a:lnTo>
                <a:lnTo>
                  <a:pt x="3669043" y="536576"/>
                </a:lnTo>
                <a:lnTo>
                  <a:pt x="3669492" y="599772"/>
                </a:lnTo>
                <a:lnTo>
                  <a:pt x="3669556" y="669878"/>
                </a:lnTo>
                <a:lnTo>
                  <a:pt x="3669556" y="1639340"/>
                </a:lnTo>
                <a:lnTo>
                  <a:pt x="3669492" y="1709447"/>
                </a:lnTo>
                <a:lnTo>
                  <a:pt x="3669043" y="1772643"/>
                </a:lnTo>
                <a:lnTo>
                  <a:pt x="3667825" y="1829389"/>
                </a:lnTo>
                <a:lnTo>
                  <a:pt x="3665453" y="1880146"/>
                </a:lnTo>
                <a:lnTo>
                  <a:pt x="3661542" y="1925373"/>
                </a:lnTo>
                <a:lnTo>
                  <a:pt x="3655707" y="1965533"/>
                </a:lnTo>
                <a:lnTo>
                  <a:pt x="3636730" y="2032492"/>
                </a:lnTo>
                <a:lnTo>
                  <a:pt x="3616177" y="2079528"/>
                </a:lnTo>
                <a:lnTo>
                  <a:pt x="3590162" y="2123199"/>
                </a:lnTo>
                <a:lnTo>
                  <a:pt x="3559104" y="2163085"/>
                </a:lnTo>
                <a:lnTo>
                  <a:pt x="3523422" y="2198767"/>
                </a:lnTo>
                <a:lnTo>
                  <a:pt x="3483536" y="2229825"/>
                </a:lnTo>
                <a:lnTo>
                  <a:pt x="3439865" y="2255840"/>
                </a:lnTo>
                <a:lnTo>
                  <a:pt x="3392828" y="2276393"/>
                </a:lnTo>
                <a:lnTo>
                  <a:pt x="3325870" y="2295371"/>
                </a:lnTo>
                <a:lnTo>
                  <a:pt x="3285710" y="2301205"/>
                </a:lnTo>
                <a:lnTo>
                  <a:pt x="3240482" y="2305116"/>
                </a:lnTo>
                <a:lnTo>
                  <a:pt x="3189726" y="2307488"/>
                </a:lnTo>
                <a:lnTo>
                  <a:pt x="3132980" y="2308706"/>
                </a:lnTo>
                <a:lnTo>
                  <a:pt x="3069784" y="2309155"/>
                </a:lnTo>
                <a:lnTo>
                  <a:pt x="2999678" y="2309219"/>
                </a:lnTo>
                <a:lnTo>
                  <a:pt x="669878" y="2309219"/>
                </a:lnTo>
                <a:lnTo>
                  <a:pt x="599772" y="2309155"/>
                </a:lnTo>
                <a:lnTo>
                  <a:pt x="536576" y="2308706"/>
                </a:lnTo>
                <a:lnTo>
                  <a:pt x="479830" y="2307488"/>
                </a:lnTo>
                <a:lnTo>
                  <a:pt x="429074" y="2305116"/>
                </a:lnTo>
                <a:lnTo>
                  <a:pt x="383846" y="2301205"/>
                </a:lnTo>
                <a:lnTo>
                  <a:pt x="343686" y="2295371"/>
                </a:lnTo>
                <a:lnTo>
                  <a:pt x="276728" y="2276393"/>
                </a:lnTo>
                <a:lnTo>
                  <a:pt x="229691" y="2255840"/>
                </a:lnTo>
                <a:lnTo>
                  <a:pt x="186020" y="2229825"/>
                </a:lnTo>
                <a:lnTo>
                  <a:pt x="146134" y="2198767"/>
                </a:lnTo>
                <a:lnTo>
                  <a:pt x="110452" y="2163085"/>
                </a:lnTo>
                <a:lnTo>
                  <a:pt x="79394" y="2123199"/>
                </a:lnTo>
                <a:lnTo>
                  <a:pt x="53379" y="2079528"/>
                </a:lnTo>
                <a:lnTo>
                  <a:pt x="32827" y="2032492"/>
                </a:lnTo>
                <a:lnTo>
                  <a:pt x="13848" y="1965533"/>
                </a:lnTo>
                <a:lnTo>
                  <a:pt x="8014" y="1925373"/>
                </a:lnTo>
                <a:lnTo>
                  <a:pt x="4103" y="1880146"/>
                </a:lnTo>
                <a:lnTo>
                  <a:pt x="1731" y="1829389"/>
                </a:lnTo>
                <a:lnTo>
                  <a:pt x="512" y="1772643"/>
                </a:lnTo>
                <a:lnTo>
                  <a:pt x="64" y="1709447"/>
                </a:lnTo>
                <a:lnTo>
                  <a:pt x="0" y="1639340"/>
                </a:lnTo>
                <a:lnTo>
                  <a:pt x="0" y="669878"/>
                </a:lnTo>
                <a:lnTo>
                  <a:pt x="64" y="599772"/>
                </a:lnTo>
                <a:lnTo>
                  <a:pt x="512" y="536576"/>
                </a:lnTo>
                <a:lnTo>
                  <a:pt x="1731" y="479830"/>
                </a:lnTo>
                <a:lnTo>
                  <a:pt x="4103" y="429074"/>
                </a:lnTo>
                <a:lnTo>
                  <a:pt x="8014" y="383846"/>
                </a:lnTo>
                <a:lnTo>
                  <a:pt x="13848" y="343686"/>
                </a:lnTo>
                <a:lnTo>
                  <a:pt x="32827" y="276728"/>
                </a:lnTo>
                <a:lnTo>
                  <a:pt x="53379" y="229691"/>
                </a:lnTo>
                <a:lnTo>
                  <a:pt x="79394" y="186020"/>
                </a:lnTo>
                <a:lnTo>
                  <a:pt x="110452" y="146134"/>
                </a:lnTo>
                <a:lnTo>
                  <a:pt x="146134" y="110452"/>
                </a:lnTo>
                <a:lnTo>
                  <a:pt x="186020" y="79394"/>
                </a:lnTo>
                <a:lnTo>
                  <a:pt x="229691" y="53379"/>
                </a:lnTo>
                <a:lnTo>
                  <a:pt x="276728" y="32827"/>
                </a:lnTo>
                <a:lnTo>
                  <a:pt x="343686" y="13848"/>
                </a:lnTo>
                <a:lnTo>
                  <a:pt x="383846" y="8014"/>
                </a:lnTo>
                <a:lnTo>
                  <a:pt x="429074" y="4103"/>
                </a:lnTo>
                <a:lnTo>
                  <a:pt x="479830" y="1731"/>
                </a:lnTo>
                <a:lnTo>
                  <a:pt x="536576" y="512"/>
                </a:lnTo>
                <a:lnTo>
                  <a:pt x="599772" y="64"/>
                </a:lnTo>
                <a:lnTo>
                  <a:pt x="669878" y="0"/>
                </a:lnTo>
                <a:close/>
              </a:path>
            </a:pathLst>
          </a:custGeom>
          <a:ln w="52354">
            <a:solidFill>
              <a:srgbClr val="EE22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697974" y="559141"/>
            <a:ext cx="11630676" cy="24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809365" marR="5080" indent="-3797300" algn="ctr">
              <a:lnSpc>
                <a:spcPts val="9400"/>
              </a:lnSpc>
              <a:tabLst>
                <a:tab pos="2063114" algn="l"/>
                <a:tab pos="2894330" algn="l"/>
                <a:tab pos="7383780" algn="l"/>
                <a:tab pos="9046210" algn="l"/>
              </a:tabLst>
            </a:pPr>
            <a:r>
              <a:rPr lang="en-US" sz="9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</a:t>
            </a:r>
            <a:r>
              <a:rPr lang="en-US" sz="9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r>
              <a:rPr lang="en-US" sz="92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9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9200" kern="0" spc="-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9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marL="3809365" marR="5080" indent="-3797300" algn="ctr">
              <a:lnSpc>
                <a:spcPts val="9400"/>
              </a:lnSpc>
              <a:tabLst>
                <a:tab pos="2063114" algn="l"/>
                <a:tab pos="2894330" algn="l"/>
                <a:tab pos="7383780" algn="l"/>
                <a:tab pos="9046210" algn="l"/>
              </a:tabLst>
            </a:pPr>
            <a:r>
              <a:rPr lang="en-US" sz="9200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</a:t>
            </a:r>
            <a:r>
              <a:rPr lang="en-US" sz="9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drawer</a:t>
            </a:r>
            <a:endParaRPr lang="en-US" sz="9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3850" y="2970057"/>
            <a:ext cx="11734800" cy="7704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lang="en-US" sz="195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</a:t>
            </a:r>
            <a:r>
              <a:rPr lang="en-US" sz="1950" spc="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android.support.design.widget.NavigationView</a:t>
            </a:r>
            <a:endParaRPr lang="en-US" sz="195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android:id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=“@+id/</a:t>
            </a:r>
            <a:r>
              <a:rPr lang="en-US" sz="200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nav_view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”</a:t>
            </a:r>
          </a:p>
          <a:p>
            <a:pPr marL="12700">
              <a:lnSpc>
                <a:spcPct val="100000"/>
              </a:lnSpc>
            </a:pP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android:layout_width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</a:t>
            </a:r>
            <a:r>
              <a:rPr lang="en-US" sz="200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wrap_content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”</a:t>
            </a:r>
          </a:p>
          <a:p>
            <a:pPr marL="927100" lvl="2"/>
            <a:r>
              <a:rPr lang="en-US" sz="200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android:layout_height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</a:t>
            </a:r>
            <a:r>
              <a:rPr lang="en-US" sz="200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match_parent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”</a:t>
            </a:r>
          </a:p>
          <a:p>
            <a:pPr marL="927100" lvl="2"/>
            <a:r>
              <a:rPr lang="en-US" sz="200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android:layout_grvity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=“start”</a:t>
            </a:r>
          </a:p>
          <a:p>
            <a:pPr marL="927100" lvl="2"/>
            <a:r>
              <a:rPr lang="en-US" sz="200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android:IfitsSystemWindows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=“true”</a:t>
            </a:r>
          </a:p>
          <a:p>
            <a:pPr marL="927100" lvl="2"/>
            <a:r>
              <a:rPr lang="en-US" sz="200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app:menu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=“@menu/</a:t>
            </a:r>
            <a:r>
              <a:rPr lang="en-US" sz="200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activity_main_drawer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” </a:t>
            </a:r>
            <a:endParaRPr lang="en-US" sz="2000" spc="1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927100" lvl="2"/>
            <a:r>
              <a:rPr lang="en-US" sz="200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pp:headerLayout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=“@layout/</a:t>
            </a:r>
            <a:r>
              <a:rPr lang="en-US" sz="200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nav_header_main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”/&gt;</a:t>
            </a:r>
            <a:endParaRPr lang="en-US" sz="2000" spc="1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2000" spc="1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&lt;?xml version="1.0"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encoding="utf-8"?&gt;</a:t>
            </a:r>
            <a:endParaRPr lang="en-US" sz="2000" spc="22" baseline="2849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800" spc="7" baseline="284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</a:t>
            </a:r>
            <a:r>
              <a:rPr lang="en-US" sz="2800" spc="7" baseline="2849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LinearLayout</a:t>
            </a:r>
            <a:r>
              <a:rPr lang="en-US" sz="2800" spc="7" baseline="284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spc="7" baseline="2849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xmlns:android</a:t>
            </a:r>
            <a:r>
              <a:rPr lang="en-US" sz="2800" spc="7" baseline="2849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lang="en-US" sz="2800" spc="7" baseline="2849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  <a:hlinkClick r:id="rId2"/>
              </a:rPr>
              <a:t>http://schema.android.com/apk/res/android</a:t>
            </a:r>
            <a:r>
              <a:rPr lang="en-US" sz="2800" spc="7" baseline="2849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&gt;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7" baseline="2849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5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android:layout_width</a:t>
            </a:r>
            <a:r>
              <a:rPr lang="en-US" sz="2000" spc="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</a:t>
            </a:r>
            <a:r>
              <a:rPr lang="en-US" sz="2000" spc="5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match_parent</a:t>
            </a:r>
            <a:r>
              <a:rPr lang="en-US" sz="2000" spc="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”</a:t>
            </a:r>
            <a:r>
              <a:rPr lang="en-US" sz="200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0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000" spc="5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android:layout_height</a:t>
            </a:r>
            <a:r>
              <a:rPr lang="en-US" sz="2000" spc="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=“192dp”</a:t>
            </a:r>
            <a:endParaRPr lang="en-US" sz="2000" spc="1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2200"/>
              </a:lnSpc>
            </a:pPr>
            <a:r>
              <a:rPr lang="en-US" sz="195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195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android:background</a:t>
            </a: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="?</a:t>
            </a:r>
            <a:r>
              <a:rPr lang="en-US" sz="195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attr</a:t>
            </a: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</a:t>
            </a:r>
            <a:r>
              <a:rPr lang="en-US" sz="195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colorPrimaryDark</a:t>
            </a: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  </a:t>
            </a:r>
            <a:endParaRPr lang="en-US" sz="1950" spc="1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2200"/>
              </a:lnSpc>
            </a:pP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195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android:padding</a:t>
            </a: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="16dp"  </a:t>
            </a:r>
            <a:endParaRPr lang="en-US" sz="1950" spc="1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2200"/>
              </a:lnSpc>
            </a:pP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195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android:theme</a:t>
            </a: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="@style/</a:t>
            </a:r>
            <a:r>
              <a:rPr lang="en-US" sz="195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ThemeOverla</a:t>
            </a:r>
            <a:r>
              <a:rPr lang="en-US" sz="1950" spc="-1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lang="en-US" sz="1950" spc="1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.AppCompat.Dark</a:t>
            </a: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  </a:t>
            </a:r>
            <a:endParaRPr lang="en-US" sz="1950" spc="1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2200"/>
              </a:lnSpc>
            </a:pP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195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android:orientation</a:t>
            </a: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="vertical"</a:t>
            </a:r>
            <a:endParaRPr lang="en-US" sz="195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 sz="195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195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android:gravity</a:t>
            </a: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="bottom"&gt;</a:t>
            </a:r>
            <a:endParaRPr lang="en-US" sz="195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14984" marR="1118870" indent="-251460">
              <a:lnSpc>
                <a:spcPct val="102200"/>
              </a:lnSpc>
            </a:pPr>
            <a:endParaRPr lang="en-US" sz="1950" spc="-15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14984" marR="1118870" indent="-251460">
              <a:lnSpc>
                <a:spcPct val="102200"/>
              </a:lnSpc>
            </a:pPr>
            <a:r>
              <a:rPr lang="en-US" sz="195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</a:t>
            </a:r>
            <a:r>
              <a:rPr sz="195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</a:t>
            </a:r>
            <a:r>
              <a:rPr sz="1950" spc="-1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TextView</a:t>
            </a:r>
            <a:r>
              <a:rPr sz="195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 </a:t>
            </a:r>
            <a:endParaRPr lang="en-US" sz="1950" spc="-15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14984" marR="1118870" indent="-251460">
              <a:lnSpc>
                <a:spcPct val="102200"/>
              </a:lnSpc>
            </a:pPr>
            <a:r>
              <a:rPr lang="en-US" sz="195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195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</a:t>
            </a:r>
            <a:r>
              <a:rPr sz="195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android:layout_width</a:t>
            </a:r>
            <a:r>
              <a:rPr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="match_parent"  </a:t>
            </a:r>
            <a:endParaRPr lang="en-US" sz="1950" spc="1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14984" marR="1118870" indent="-251460">
              <a:lnSpc>
                <a:spcPct val="102200"/>
              </a:lnSpc>
            </a:pPr>
            <a:r>
              <a:rPr lang="en-US"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195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</a:t>
            </a:r>
            <a:r>
              <a:rPr sz="195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android:layout_height</a:t>
            </a:r>
            <a:r>
              <a:rPr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="wrap_content" </a:t>
            </a:r>
            <a:r>
              <a:rPr sz="195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1950" spc="5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14984" marR="1118870" indent="-251460">
              <a:lnSpc>
                <a:spcPct val="102200"/>
              </a:lnSpc>
            </a:pPr>
            <a:r>
              <a:rPr lang="en-US" sz="195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1950" spc="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</a:t>
            </a:r>
            <a:r>
              <a:rPr sz="195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android:text</a:t>
            </a:r>
            <a:r>
              <a:rPr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="My header </a:t>
            </a:r>
            <a:r>
              <a:rPr sz="195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title"  </a:t>
            </a:r>
            <a:endParaRPr lang="en-US" sz="1950" spc="5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14984" marR="1118870" indent="-251460">
              <a:lnSpc>
                <a:spcPct val="102200"/>
              </a:lnSpc>
            </a:pPr>
            <a:r>
              <a:rPr lang="en-US" sz="195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1950" spc="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		</a:t>
            </a:r>
            <a:r>
              <a:rPr sz="1950" spc="1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android:textAppearance</a:t>
            </a:r>
            <a:r>
              <a:rPr sz="1950" spc="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="@</a:t>
            </a:r>
            <a:r>
              <a:rPr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style/</a:t>
            </a:r>
            <a:r>
              <a:rPr sz="1950" spc="-1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extAppearance.AppCompat.Body1"/&gt;</a:t>
            </a:r>
            <a:endParaRPr sz="195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95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&lt;/LinearLayout&gt;</a:t>
            </a:r>
            <a:endParaRPr sz="195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34289" y="0"/>
            <a:ext cx="5501459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10025" y="374826"/>
            <a:ext cx="3770629" cy="2085975"/>
          </a:xfrm>
          <a:custGeom>
            <a:avLst/>
            <a:gdLst/>
            <a:ahLst/>
            <a:cxnLst/>
            <a:rect l="l" t="t" r="r" b="b"/>
            <a:pathLst>
              <a:path w="3770630" h="2085975">
                <a:moveTo>
                  <a:pt x="669878" y="0"/>
                </a:moveTo>
                <a:lnTo>
                  <a:pt x="3100576" y="0"/>
                </a:lnTo>
                <a:lnTo>
                  <a:pt x="3170683" y="64"/>
                </a:lnTo>
                <a:lnTo>
                  <a:pt x="3233879" y="512"/>
                </a:lnTo>
                <a:lnTo>
                  <a:pt x="3290625" y="1731"/>
                </a:lnTo>
                <a:lnTo>
                  <a:pt x="3341381" y="4103"/>
                </a:lnTo>
                <a:lnTo>
                  <a:pt x="3386609" y="8014"/>
                </a:lnTo>
                <a:lnTo>
                  <a:pt x="3426768" y="13848"/>
                </a:lnTo>
                <a:lnTo>
                  <a:pt x="3493727" y="32827"/>
                </a:lnTo>
                <a:lnTo>
                  <a:pt x="3540763" y="53379"/>
                </a:lnTo>
                <a:lnTo>
                  <a:pt x="3584434" y="79394"/>
                </a:lnTo>
                <a:lnTo>
                  <a:pt x="3624320" y="110452"/>
                </a:lnTo>
                <a:lnTo>
                  <a:pt x="3660002" y="146134"/>
                </a:lnTo>
                <a:lnTo>
                  <a:pt x="3691060" y="186020"/>
                </a:lnTo>
                <a:lnTo>
                  <a:pt x="3717075" y="229691"/>
                </a:lnTo>
                <a:lnTo>
                  <a:pt x="3737628" y="276728"/>
                </a:lnTo>
                <a:lnTo>
                  <a:pt x="3756606" y="343686"/>
                </a:lnTo>
                <a:lnTo>
                  <a:pt x="3762440" y="383846"/>
                </a:lnTo>
                <a:lnTo>
                  <a:pt x="3766351" y="429074"/>
                </a:lnTo>
                <a:lnTo>
                  <a:pt x="3768723" y="479830"/>
                </a:lnTo>
                <a:lnTo>
                  <a:pt x="3769941" y="536576"/>
                </a:lnTo>
                <a:lnTo>
                  <a:pt x="3770390" y="599772"/>
                </a:lnTo>
                <a:lnTo>
                  <a:pt x="3770454" y="669878"/>
                </a:lnTo>
                <a:lnTo>
                  <a:pt x="3770454" y="1416033"/>
                </a:lnTo>
                <a:lnTo>
                  <a:pt x="3770390" y="1486140"/>
                </a:lnTo>
                <a:lnTo>
                  <a:pt x="3769941" y="1549335"/>
                </a:lnTo>
                <a:lnTo>
                  <a:pt x="3768723" y="1606081"/>
                </a:lnTo>
                <a:lnTo>
                  <a:pt x="3766351" y="1656837"/>
                </a:lnTo>
                <a:lnTo>
                  <a:pt x="3762440" y="1702065"/>
                </a:lnTo>
                <a:lnTo>
                  <a:pt x="3756606" y="1742225"/>
                </a:lnTo>
                <a:lnTo>
                  <a:pt x="3737628" y="1809183"/>
                </a:lnTo>
                <a:lnTo>
                  <a:pt x="3717075" y="1856220"/>
                </a:lnTo>
                <a:lnTo>
                  <a:pt x="3691060" y="1899891"/>
                </a:lnTo>
                <a:lnTo>
                  <a:pt x="3660002" y="1939777"/>
                </a:lnTo>
                <a:lnTo>
                  <a:pt x="3624320" y="1975459"/>
                </a:lnTo>
                <a:lnTo>
                  <a:pt x="3584434" y="2006517"/>
                </a:lnTo>
                <a:lnTo>
                  <a:pt x="3540763" y="2032532"/>
                </a:lnTo>
                <a:lnTo>
                  <a:pt x="3493727" y="2053085"/>
                </a:lnTo>
                <a:lnTo>
                  <a:pt x="3426768" y="2072062"/>
                </a:lnTo>
                <a:lnTo>
                  <a:pt x="3386609" y="2077897"/>
                </a:lnTo>
                <a:lnTo>
                  <a:pt x="3341381" y="2081808"/>
                </a:lnTo>
                <a:lnTo>
                  <a:pt x="3290625" y="2084180"/>
                </a:lnTo>
                <a:lnTo>
                  <a:pt x="3233879" y="2085398"/>
                </a:lnTo>
                <a:lnTo>
                  <a:pt x="3170683" y="2085847"/>
                </a:lnTo>
                <a:lnTo>
                  <a:pt x="3100576" y="2085911"/>
                </a:lnTo>
                <a:lnTo>
                  <a:pt x="669878" y="2085911"/>
                </a:lnTo>
                <a:lnTo>
                  <a:pt x="599772" y="2085847"/>
                </a:lnTo>
                <a:lnTo>
                  <a:pt x="536576" y="2085398"/>
                </a:lnTo>
                <a:lnTo>
                  <a:pt x="479830" y="2084180"/>
                </a:lnTo>
                <a:lnTo>
                  <a:pt x="429074" y="2081808"/>
                </a:lnTo>
                <a:lnTo>
                  <a:pt x="383846" y="2077897"/>
                </a:lnTo>
                <a:lnTo>
                  <a:pt x="343686" y="2072062"/>
                </a:lnTo>
                <a:lnTo>
                  <a:pt x="276728" y="2053085"/>
                </a:lnTo>
                <a:lnTo>
                  <a:pt x="229691" y="2032532"/>
                </a:lnTo>
                <a:lnTo>
                  <a:pt x="186020" y="2006517"/>
                </a:lnTo>
                <a:lnTo>
                  <a:pt x="146134" y="1975459"/>
                </a:lnTo>
                <a:lnTo>
                  <a:pt x="110452" y="1939777"/>
                </a:lnTo>
                <a:lnTo>
                  <a:pt x="79394" y="1899891"/>
                </a:lnTo>
                <a:lnTo>
                  <a:pt x="53379" y="1856220"/>
                </a:lnTo>
                <a:lnTo>
                  <a:pt x="32827" y="1809183"/>
                </a:lnTo>
                <a:lnTo>
                  <a:pt x="13848" y="1742225"/>
                </a:lnTo>
                <a:lnTo>
                  <a:pt x="8014" y="1702065"/>
                </a:lnTo>
                <a:lnTo>
                  <a:pt x="4103" y="1656837"/>
                </a:lnTo>
                <a:lnTo>
                  <a:pt x="1731" y="1606081"/>
                </a:lnTo>
                <a:lnTo>
                  <a:pt x="512" y="1549335"/>
                </a:lnTo>
                <a:lnTo>
                  <a:pt x="64" y="1486140"/>
                </a:lnTo>
                <a:lnTo>
                  <a:pt x="0" y="1416033"/>
                </a:lnTo>
                <a:lnTo>
                  <a:pt x="0" y="669878"/>
                </a:lnTo>
                <a:lnTo>
                  <a:pt x="64" y="599772"/>
                </a:lnTo>
                <a:lnTo>
                  <a:pt x="512" y="536576"/>
                </a:lnTo>
                <a:lnTo>
                  <a:pt x="1731" y="479830"/>
                </a:lnTo>
                <a:lnTo>
                  <a:pt x="4103" y="429074"/>
                </a:lnTo>
                <a:lnTo>
                  <a:pt x="8014" y="383846"/>
                </a:lnTo>
                <a:lnTo>
                  <a:pt x="13848" y="343686"/>
                </a:lnTo>
                <a:lnTo>
                  <a:pt x="32827" y="276728"/>
                </a:lnTo>
                <a:lnTo>
                  <a:pt x="53379" y="229691"/>
                </a:lnTo>
                <a:lnTo>
                  <a:pt x="79394" y="186020"/>
                </a:lnTo>
                <a:lnTo>
                  <a:pt x="110452" y="146134"/>
                </a:lnTo>
                <a:lnTo>
                  <a:pt x="146134" y="110452"/>
                </a:lnTo>
                <a:lnTo>
                  <a:pt x="186020" y="79394"/>
                </a:lnTo>
                <a:lnTo>
                  <a:pt x="229691" y="53379"/>
                </a:lnTo>
                <a:lnTo>
                  <a:pt x="276728" y="32827"/>
                </a:lnTo>
                <a:lnTo>
                  <a:pt x="343686" y="13848"/>
                </a:lnTo>
                <a:lnTo>
                  <a:pt x="383846" y="8014"/>
                </a:lnTo>
                <a:lnTo>
                  <a:pt x="429074" y="4103"/>
                </a:lnTo>
                <a:lnTo>
                  <a:pt x="479830" y="1731"/>
                </a:lnTo>
                <a:lnTo>
                  <a:pt x="536576" y="512"/>
                </a:lnTo>
                <a:lnTo>
                  <a:pt x="599772" y="64"/>
                </a:lnTo>
                <a:lnTo>
                  <a:pt x="669878" y="0"/>
                </a:lnTo>
                <a:close/>
              </a:path>
            </a:pathLst>
          </a:custGeom>
          <a:ln w="52354">
            <a:solidFill>
              <a:srgbClr val="EE22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4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717828" y="844811"/>
            <a:ext cx="12669520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8850" kern="0" spc="5" smtClean="0">
                <a:solidFill>
                  <a:sysClr val="windowText" lastClr="000000"/>
                </a:solidFill>
              </a:rPr>
              <a:t>Handle navigation</a:t>
            </a:r>
            <a:r>
              <a:rPr lang="en-US" sz="8850" kern="0" spc="-70" smtClean="0">
                <a:solidFill>
                  <a:sysClr val="windowText" lastClr="000000"/>
                </a:solidFill>
              </a:rPr>
              <a:t> </a:t>
            </a:r>
            <a:r>
              <a:rPr lang="en-US" sz="8850" kern="0" spc="5" smtClean="0">
                <a:solidFill>
                  <a:sysClr val="windowText" lastClr="000000"/>
                </a:solidFill>
              </a:rPr>
              <a:t>events</a:t>
            </a:r>
            <a:endParaRPr lang="en-US" sz="8850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0982" y="2680038"/>
            <a:ext cx="9492615" cy="8150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5" dirty="0">
                <a:solidFill>
                  <a:srgbClr val="B22222"/>
                </a:solidFill>
                <a:latin typeface="Times New Roman"/>
                <a:cs typeface="Times New Roman"/>
              </a:rPr>
              <a:t>class </a:t>
            </a:r>
            <a:r>
              <a:rPr sz="2450" spc="5" dirty="0">
                <a:latin typeface="Times New Roman"/>
                <a:cs typeface="Times New Roman"/>
              </a:rPr>
              <a:t>MainActivity : </a:t>
            </a:r>
            <a:r>
              <a:rPr sz="2450" spc="10" dirty="0">
                <a:latin typeface="Times New Roman"/>
                <a:cs typeface="Times New Roman"/>
              </a:rPr>
              <a:t>AppCompatActivity()</a:t>
            </a:r>
            <a:r>
              <a:rPr sz="2450" spc="-16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{</a:t>
            </a:r>
            <a:endParaRPr sz="24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69545">
              <a:lnSpc>
                <a:spcPct val="100000"/>
              </a:lnSpc>
            </a:pPr>
            <a:r>
              <a:rPr sz="2450" spc="5" dirty="0">
                <a:solidFill>
                  <a:srgbClr val="B22222"/>
                </a:solidFill>
                <a:latin typeface="Times New Roman"/>
                <a:cs typeface="Times New Roman"/>
              </a:rPr>
              <a:t>private lateinit var </a:t>
            </a:r>
            <a:r>
              <a:rPr sz="2450" dirty="0">
                <a:latin typeface="Times New Roman"/>
                <a:cs typeface="Times New Roman"/>
              </a:rPr>
              <a:t>appBarConfiguration:</a:t>
            </a:r>
            <a:r>
              <a:rPr sz="2450" spc="-5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AppBarConfiguration</a:t>
            </a:r>
          </a:p>
          <a:p>
            <a:pPr>
              <a:lnSpc>
                <a:spcPct val="100000"/>
              </a:lnSpc>
            </a:pPr>
            <a:endParaRPr sz="2650" dirty="0">
              <a:latin typeface="Times New Roman"/>
              <a:cs typeface="Times New Roman"/>
            </a:endParaRPr>
          </a:p>
          <a:p>
            <a:pPr marL="326390" marR="2517775" indent="-157480">
              <a:lnSpc>
                <a:spcPct val="103800"/>
              </a:lnSpc>
            </a:pPr>
            <a:r>
              <a:rPr sz="2450" spc="5" dirty="0">
                <a:solidFill>
                  <a:srgbClr val="B22222"/>
                </a:solidFill>
                <a:latin typeface="Times New Roman"/>
                <a:cs typeface="Times New Roman"/>
              </a:rPr>
              <a:t>override </a:t>
            </a:r>
            <a:r>
              <a:rPr sz="2450" spc="10" dirty="0">
                <a:solidFill>
                  <a:srgbClr val="B22222"/>
                </a:solidFill>
                <a:latin typeface="Times New Roman"/>
                <a:cs typeface="Times New Roman"/>
              </a:rPr>
              <a:t>fun </a:t>
            </a:r>
            <a:r>
              <a:rPr sz="2450" spc="5" dirty="0">
                <a:latin typeface="Times New Roman"/>
                <a:cs typeface="Times New Roman"/>
              </a:rPr>
              <a:t>onCreate(savedInstanceState: Bundle?) </a:t>
            </a:r>
            <a:r>
              <a:rPr sz="2450" spc="10" dirty="0">
                <a:latin typeface="Times New Roman"/>
                <a:cs typeface="Times New Roman"/>
              </a:rPr>
              <a:t>{  </a:t>
            </a:r>
            <a:r>
              <a:rPr sz="2450" dirty="0">
                <a:solidFill>
                  <a:srgbClr val="B22222"/>
                </a:solidFill>
                <a:latin typeface="Times New Roman"/>
                <a:cs typeface="Times New Roman"/>
              </a:rPr>
              <a:t>super</a:t>
            </a:r>
            <a:r>
              <a:rPr sz="2450" dirty="0">
                <a:latin typeface="Times New Roman"/>
                <a:cs typeface="Times New Roman"/>
              </a:rPr>
              <a:t>.onCreate(savedInstanceState)  </a:t>
            </a:r>
            <a:r>
              <a:rPr sz="2450" spc="5" dirty="0">
                <a:latin typeface="Times New Roman"/>
                <a:cs typeface="Times New Roman"/>
              </a:rPr>
              <a:t>setContentView(R.layout.activity_main)  setSupportActionBar(toolbar)</a:t>
            </a:r>
            <a:endParaRPr sz="2450" dirty="0">
              <a:latin typeface="Times New Roman"/>
              <a:cs typeface="Times New Roman"/>
            </a:endParaRPr>
          </a:p>
          <a:p>
            <a:pPr marL="248285" marR="1146175">
              <a:lnSpc>
                <a:spcPct val="207500"/>
              </a:lnSpc>
            </a:pPr>
            <a:r>
              <a:rPr sz="2450" spc="5" dirty="0">
                <a:solidFill>
                  <a:srgbClr val="B22222"/>
                </a:solidFill>
                <a:latin typeface="Times New Roman"/>
                <a:cs typeface="Times New Roman"/>
              </a:rPr>
              <a:t>val </a:t>
            </a:r>
            <a:r>
              <a:rPr sz="2450" spc="5" dirty="0">
                <a:latin typeface="Times New Roman"/>
                <a:cs typeface="Times New Roman"/>
              </a:rPr>
              <a:t>navController </a:t>
            </a:r>
            <a:r>
              <a:rPr sz="2450" spc="10" dirty="0">
                <a:latin typeface="Times New Roman"/>
                <a:cs typeface="Times New Roman"/>
              </a:rPr>
              <a:t>= </a:t>
            </a:r>
            <a:r>
              <a:rPr sz="2450" spc="5" dirty="0">
                <a:latin typeface="Times New Roman"/>
                <a:cs typeface="Times New Roman"/>
              </a:rPr>
              <a:t>findNavController(R.id.nav_host_fragment)  </a:t>
            </a:r>
            <a:r>
              <a:rPr sz="2450" dirty="0">
                <a:latin typeface="Times New Roman"/>
                <a:cs typeface="Times New Roman"/>
              </a:rPr>
              <a:t>appBarConfiguration </a:t>
            </a:r>
            <a:r>
              <a:rPr sz="2450" spc="10" dirty="0">
                <a:latin typeface="Times New Roman"/>
                <a:cs typeface="Times New Roman"/>
              </a:rPr>
              <a:t>=</a:t>
            </a:r>
            <a:r>
              <a:rPr sz="2450" spc="-9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AppBarConfiguration(</a:t>
            </a:r>
          </a:p>
          <a:p>
            <a:pPr marL="640715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Times New Roman"/>
                <a:cs typeface="Times New Roman"/>
              </a:rPr>
              <a:t>setOf(</a:t>
            </a:r>
            <a:endParaRPr sz="2450" dirty="0">
              <a:latin typeface="Times New Roman"/>
              <a:cs typeface="Times New Roman"/>
            </a:endParaRPr>
          </a:p>
          <a:p>
            <a:pPr marL="955040" marR="6435725">
              <a:lnSpc>
                <a:spcPts val="3050"/>
              </a:lnSpc>
              <a:spcBef>
                <a:spcPts val="120"/>
              </a:spcBef>
            </a:pPr>
            <a:r>
              <a:rPr sz="2450" spc="5" dirty="0">
                <a:latin typeface="Times New Roman"/>
                <a:cs typeface="Times New Roman"/>
              </a:rPr>
              <a:t>R.id.nav_home,  R.id.na</a:t>
            </a:r>
            <a:r>
              <a:rPr sz="2450" spc="10" dirty="0">
                <a:latin typeface="Times New Roman"/>
                <a:cs typeface="Times New Roman"/>
              </a:rPr>
              <a:t>v_g</a:t>
            </a:r>
            <a:r>
              <a:rPr sz="2450" spc="5" dirty="0">
                <a:latin typeface="Times New Roman"/>
                <a:cs typeface="Times New Roman"/>
              </a:rPr>
              <a:t>allery</a:t>
            </a:r>
            <a:endParaRPr sz="2450" dirty="0">
              <a:latin typeface="Times New Roman"/>
              <a:cs typeface="Times New Roman"/>
            </a:endParaRPr>
          </a:p>
          <a:p>
            <a:pPr marL="561975">
              <a:lnSpc>
                <a:spcPts val="2930"/>
              </a:lnSpc>
            </a:pPr>
            <a:r>
              <a:rPr sz="2450" spc="5" dirty="0">
                <a:latin typeface="Times New Roman"/>
                <a:cs typeface="Times New Roman"/>
              </a:rPr>
              <a:t>),</a:t>
            </a:r>
            <a:r>
              <a:rPr sz="2450" spc="-40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drawer_layout</a:t>
            </a:r>
            <a:endParaRPr sz="2450" dirty="0">
              <a:latin typeface="Times New Roman"/>
              <a:cs typeface="Times New Roman"/>
            </a:endParaRPr>
          </a:p>
          <a:p>
            <a:pPr marL="32639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Times New Roman"/>
                <a:cs typeface="Times New Roman"/>
              </a:rPr>
              <a:t>)</a:t>
            </a:r>
            <a:endParaRPr sz="2450" dirty="0">
              <a:latin typeface="Times New Roman"/>
              <a:cs typeface="Times New Roman"/>
            </a:endParaRPr>
          </a:p>
          <a:p>
            <a:pPr marL="326390" marR="5080">
              <a:lnSpc>
                <a:spcPts val="3050"/>
              </a:lnSpc>
              <a:spcBef>
                <a:spcPts val="120"/>
              </a:spcBef>
            </a:pPr>
            <a:r>
              <a:rPr sz="2450" spc="5" dirty="0">
                <a:latin typeface="Times New Roman"/>
                <a:cs typeface="Times New Roman"/>
              </a:rPr>
              <a:t>setupActionBarWithNavController(navController, </a:t>
            </a:r>
            <a:r>
              <a:rPr sz="2450" dirty="0">
                <a:latin typeface="Times New Roman"/>
                <a:cs typeface="Times New Roman"/>
              </a:rPr>
              <a:t>appBarConfiguration)  nav_view.setupWithNavController(navController)</a:t>
            </a:r>
          </a:p>
          <a:p>
            <a:pPr marL="169545">
              <a:lnSpc>
                <a:spcPts val="2930"/>
              </a:lnSpc>
            </a:pPr>
            <a:r>
              <a:rPr sz="2450" spc="10" dirty="0">
                <a:latin typeface="Times New Roman"/>
                <a:cs typeface="Times New Roman"/>
              </a:rPr>
              <a:t>}</a:t>
            </a: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10" dirty="0">
                <a:latin typeface="Times New Roman"/>
                <a:cs typeface="Times New Roman"/>
              </a:rPr>
              <a:t>}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0520" y="6592800"/>
            <a:ext cx="8175500" cy="86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2988" y="7329016"/>
            <a:ext cx="5711118" cy="83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0757" y="8876114"/>
            <a:ext cx="2080631" cy="83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705948" y="898106"/>
            <a:ext cx="12692380" cy="1280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8200" kern="0" spc="220" smtClean="0">
                <a:solidFill>
                  <a:sysClr val="windowText" lastClr="000000"/>
                </a:solidFill>
              </a:rPr>
              <a:t>Local </a:t>
            </a:r>
            <a:r>
              <a:rPr lang="en-US" sz="8200" kern="0" spc="160" smtClean="0">
                <a:solidFill>
                  <a:sysClr val="windowText" lastClr="000000"/>
                </a:solidFill>
              </a:rPr>
              <a:t>Persistence</a:t>
            </a:r>
            <a:r>
              <a:rPr lang="en-US" sz="8200" kern="0" spc="-285" smtClean="0">
                <a:solidFill>
                  <a:sysClr val="windowText" lastClr="000000"/>
                </a:solidFill>
              </a:rPr>
              <a:t> </a:t>
            </a:r>
            <a:r>
              <a:rPr lang="en-US" sz="8200" kern="0" spc="225" smtClean="0">
                <a:solidFill>
                  <a:sysClr val="windowText" lastClr="000000"/>
                </a:solidFill>
              </a:rPr>
              <a:t>Options</a:t>
            </a:r>
            <a:endParaRPr lang="en-US" sz="8200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0905" y="3525029"/>
            <a:ext cx="3985260" cy="435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430" indent="-379730">
              <a:lnSpc>
                <a:spcPct val="100000"/>
              </a:lnSpc>
              <a:buSzPct val="145161"/>
              <a:buChar char="•"/>
              <a:tabLst>
                <a:tab pos="393065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15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3100">
              <a:latin typeface="Arial"/>
              <a:cs typeface="Arial"/>
            </a:endParaRPr>
          </a:p>
          <a:p>
            <a:pPr marL="675005" lvl="1" indent="-379730">
              <a:lnSpc>
                <a:spcPct val="100000"/>
              </a:lnSpc>
              <a:spcBef>
                <a:spcPts val="3660"/>
              </a:spcBef>
              <a:buSzPct val="145161"/>
              <a:buChar char="•"/>
              <a:tabLst>
                <a:tab pos="675640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Internal </a:t>
            </a:r>
            <a:r>
              <a:rPr sz="3100" spc="20" dirty="0">
                <a:solidFill>
                  <a:srgbClr val="FFFFFF"/>
                </a:solidFill>
                <a:latin typeface="Arial"/>
                <a:cs typeface="Arial"/>
              </a:rPr>
              <a:t>cache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files</a:t>
            </a:r>
            <a:endParaRPr sz="3100">
              <a:latin typeface="Arial"/>
              <a:cs typeface="Arial"/>
            </a:endParaRPr>
          </a:p>
          <a:p>
            <a:pPr marL="392430" indent="-379730">
              <a:lnSpc>
                <a:spcPct val="100000"/>
              </a:lnSpc>
              <a:spcBef>
                <a:spcPts val="3659"/>
              </a:spcBef>
              <a:buSzPct val="145161"/>
              <a:buChar char="•"/>
              <a:tabLst>
                <a:tab pos="393065" algn="l"/>
              </a:tabLst>
            </a:pP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3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15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3100">
              <a:latin typeface="Arial"/>
              <a:cs typeface="Arial"/>
            </a:endParaRPr>
          </a:p>
          <a:p>
            <a:pPr marL="392430" indent="-379730">
              <a:lnSpc>
                <a:spcPct val="100000"/>
              </a:lnSpc>
              <a:spcBef>
                <a:spcPts val="3660"/>
              </a:spcBef>
              <a:buSzPct val="145161"/>
              <a:buChar char="•"/>
              <a:tabLst>
                <a:tab pos="393065" algn="l"/>
              </a:tabLst>
            </a:pP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preferences</a:t>
            </a:r>
            <a:endParaRPr sz="3100">
              <a:latin typeface="Arial"/>
              <a:cs typeface="Arial"/>
            </a:endParaRPr>
          </a:p>
          <a:p>
            <a:pPr marL="392430" indent="-379730">
              <a:lnSpc>
                <a:spcPct val="100000"/>
              </a:lnSpc>
              <a:spcBef>
                <a:spcPts val="3725"/>
              </a:spcBef>
              <a:buSzPct val="145161"/>
              <a:buChar char="•"/>
              <a:tabLst>
                <a:tab pos="393065" algn="l"/>
              </a:tabLst>
            </a:pPr>
            <a:r>
              <a:rPr sz="3100" b="1" spc="25" dirty="0">
                <a:solidFill>
                  <a:srgbClr val="FFFFFF"/>
                </a:solidFill>
                <a:latin typeface="Arial"/>
                <a:cs typeface="Arial"/>
              </a:rPr>
              <a:t>Databases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43499" y="3897734"/>
            <a:ext cx="6708456" cy="351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88751" y="10277157"/>
            <a:ext cx="952690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95" dirty="0">
                <a:solidFill>
                  <a:srgbClr val="FFFFFF"/>
                </a:solidFill>
                <a:latin typeface="Arial"/>
                <a:cs typeface="Arial"/>
              </a:rPr>
              <a:t>https://developer.android.com/guide/topics/data/</a:t>
            </a:r>
            <a:r>
              <a:rPr sz="2600" b="1" spc="-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5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4883862" y="2139549"/>
            <a:ext cx="10336374" cy="8594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4868245" y="810515"/>
            <a:ext cx="10367645" cy="145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92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en-US" kern="0" spc="20" dirty="0" smtClean="0"/>
              <a:t>REST </a:t>
            </a:r>
            <a:r>
              <a:rPr lang="en-US" kern="0" spc="15" dirty="0" smtClean="0"/>
              <a:t>using</a:t>
            </a:r>
            <a:r>
              <a:rPr lang="en-US" kern="0" spc="-235" dirty="0" smtClean="0"/>
              <a:t> </a:t>
            </a:r>
            <a:r>
              <a:rPr lang="en-US" kern="0" spc="10" dirty="0" smtClean="0"/>
              <a:t>Retrofit</a:t>
            </a:r>
            <a:endParaRPr lang="en-US" kern="0" spc="10" dirty="0"/>
          </a:p>
        </p:txBody>
      </p:sp>
      <p:sp>
        <p:nvSpPr>
          <p:cNvPr id="5" name="object 4"/>
          <p:cNvSpPr txBox="1"/>
          <p:nvPr/>
        </p:nvSpPr>
        <p:spPr>
          <a:xfrm>
            <a:off x="6975454" y="10792962"/>
            <a:ext cx="615315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65" dirty="0">
                <a:latin typeface="Arial"/>
                <a:cs typeface="Arial"/>
              </a:rPr>
              <a:t>https://square.github.io/retrofit/</a:t>
            </a:r>
            <a:r>
              <a:rPr sz="2600" b="1" spc="-459" dirty="0"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56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910241" y="812668"/>
            <a:ext cx="428371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26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US" sz="9200" kern="0" spc="26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4495038" y="2255846"/>
            <a:ext cx="9756140" cy="8659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805"/>
              </a:lnSpc>
            </a:pPr>
            <a:r>
              <a:rPr sz="11475" b="1" spc="135" baseline="-65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250" b="1" spc="9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52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b="1" spc="-30" dirty="0">
                <a:solidFill>
                  <a:srgbClr val="FFFFFF"/>
                </a:solidFill>
                <a:latin typeface="Arial"/>
                <a:cs typeface="Arial"/>
              </a:rPr>
              <a:t>device:</a:t>
            </a:r>
            <a:endParaRPr sz="5250" dirty="0">
              <a:latin typeface="Arial"/>
              <a:cs typeface="Arial"/>
            </a:endParaRPr>
          </a:p>
          <a:p>
            <a:pPr marL="379095">
              <a:lnSpc>
                <a:spcPts val="6430"/>
              </a:lnSpc>
            </a:pPr>
            <a:r>
              <a:rPr sz="11475" b="1" spc="67" baseline="-65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250" b="1" spc="45" dirty="0">
                <a:solidFill>
                  <a:srgbClr val="FFFFFF"/>
                </a:solidFill>
                <a:latin typeface="Arial"/>
                <a:cs typeface="Arial"/>
              </a:rPr>
              <a:t>SQLite</a:t>
            </a:r>
            <a:endParaRPr sz="5250" dirty="0">
              <a:latin typeface="Arial"/>
              <a:cs typeface="Arial"/>
            </a:endParaRPr>
          </a:p>
          <a:p>
            <a:pPr marL="379095">
              <a:lnSpc>
                <a:spcPts val="6430"/>
              </a:lnSpc>
            </a:pPr>
            <a:r>
              <a:rPr sz="11475" b="1" spc="142" baseline="-65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250" b="1" spc="95" dirty="0">
                <a:solidFill>
                  <a:srgbClr val="FFFFFF"/>
                </a:solidFill>
                <a:latin typeface="Arial"/>
                <a:cs typeface="Arial"/>
              </a:rPr>
              <a:t>Realm</a:t>
            </a:r>
            <a:endParaRPr sz="5250" dirty="0">
              <a:latin typeface="Arial"/>
              <a:cs typeface="Arial"/>
            </a:endParaRPr>
          </a:p>
          <a:p>
            <a:pPr marL="379095">
              <a:lnSpc>
                <a:spcPts val="6430"/>
              </a:lnSpc>
            </a:pPr>
            <a:r>
              <a:rPr sz="11475" b="1" spc="142" baseline="-65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250" b="1" spc="95" dirty="0">
                <a:solidFill>
                  <a:srgbClr val="FFFFFF"/>
                </a:solidFill>
                <a:latin typeface="Arial"/>
                <a:cs typeface="Arial"/>
              </a:rPr>
              <a:t>Room</a:t>
            </a:r>
            <a:endParaRPr sz="5250" dirty="0">
              <a:latin typeface="Arial"/>
              <a:cs typeface="Arial"/>
            </a:endParaRPr>
          </a:p>
          <a:p>
            <a:pPr marL="379095">
              <a:lnSpc>
                <a:spcPts val="6430"/>
              </a:lnSpc>
            </a:pPr>
            <a:r>
              <a:rPr sz="11475" b="1" spc="37" baseline="-65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250" b="1" spc="25" dirty="0">
                <a:solidFill>
                  <a:srgbClr val="FFFFFF"/>
                </a:solidFill>
                <a:latin typeface="Arial"/>
                <a:cs typeface="Arial"/>
              </a:rPr>
              <a:t>SQLDelight</a:t>
            </a:r>
            <a:endParaRPr sz="5250" dirty="0">
              <a:latin typeface="Arial"/>
              <a:cs typeface="Arial"/>
            </a:endParaRPr>
          </a:p>
          <a:p>
            <a:pPr marL="379095">
              <a:lnSpc>
                <a:spcPts val="6430"/>
              </a:lnSpc>
            </a:pPr>
            <a:r>
              <a:rPr sz="11475" b="1" spc="82" baseline="-65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250" b="1" spc="55" dirty="0">
                <a:solidFill>
                  <a:srgbClr val="FFFFFF"/>
                </a:solidFill>
                <a:latin typeface="Arial"/>
                <a:cs typeface="Arial"/>
              </a:rPr>
              <a:t>ObjectBox</a:t>
            </a:r>
            <a:endParaRPr sz="5250" dirty="0">
              <a:latin typeface="Arial"/>
              <a:cs typeface="Arial"/>
            </a:endParaRPr>
          </a:p>
          <a:p>
            <a:pPr marL="12700">
              <a:lnSpc>
                <a:spcPts val="6430"/>
              </a:lnSpc>
            </a:pPr>
            <a:r>
              <a:rPr sz="11475" b="1" spc="135" baseline="-65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250" b="1" spc="9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52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b="1" spc="-55" dirty="0">
                <a:solidFill>
                  <a:srgbClr val="FFFFFF"/>
                </a:solidFill>
                <a:latin typeface="Arial"/>
                <a:cs typeface="Arial"/>
              </a:rPr>
              <a:t>cloud:</a:t>
            </a:r>
            <a:endParaRPr sz="5250" dirty="0">
              <a:latin typeface="Arial"/>
              <a:cs typeface="Arial"/>
            </a:endParaRPr>
          </a:p>
          <a:p>
            <a:pPr marL="379095">
              <a:lnSpc>
                <a:spcPts val="6430"/>
              </a:lnSpc>
            </a:pPr>
            <a:r>
              <a:rPr sz="11475" b="1" spc="52" baseline="-65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250" b="1" spc="35" dirty="0">
                <a:solidFill>
                  <a:srgbClr val="FFFFFF"/>
                </a:solidFill>
                <a:latin typeface="Arial"/>
                <a:cs typeface="Arial"/>
              </a:rPr>
              <a:t>Firebase </a:t>
            </a:r>
            <a:r>
              <a:rPr sz="5250" b="1" spc="45" dirty="0">
                <a:solidFill>
                  <a:srgbClr val="FFFFFF"/>
                </a:solidFill>
                <a:latin typeface="Arial"/>
                <a:cs typeface="Arial"/>
              </a:rPr>
              <a:t>Realtime</a:t>
            </a:r>
            <a:r>
              <a:rPr sz="525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b="1" spc="70" dirty="0">
                <a:solidFill>
                  <a:srgbClr val="FFFFFF"/>
                </a:solidFill>
                <a:latin typeface="Arial"/>
                <a:cs typeface="Arial"/>
              </a:rPr>
              <a:t>Database</a:t>
            </a:r>
            <a:endParaRPr sz="5250" dirty="0">
              <a:latin typeface="Arial"/>
              <a:cs typeface="Arial"/>
            </a:endParaRPr>
          </a:p>
          <a:p>
            <a:pPr marL="379095">
              <a:lnSpc>
                <a:spcPts val="6430"/>
              </a:lnSpc>
            </a:pPr>
            <a:r>
              <a:rPr sz="11475" b="1" spc="52" baseline="-65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250" b="1" spc="35" dirty="0">
                <a:solidFill>
                  <a:srgbClr val="FFFFFF"/>
                </a:solidFill>
                <a:latin typeface="Arial"/>
                <a:cs typeface="Arial"/>
              </a:rPr>
              <a:t>Firebase</a:t>
            </a:r>
            <a:r>
              <a:rPr sz="52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b="1" spc="-10" dirty="0">
                <a:solidFill>
                  <a:srgbClr val="FFFFFF"/>
                </a:solidFill>
                <a:latin typeface="Arial"/>
                <a:cs typeface="Arial"/>
              </a:rPr>
              <a:t>Firestore</a:t>
            </a:r>
            <a:endParaRPr sz="5250" dirty="0">
              <a:latin typeface="Arial"/>
              <a:cs typeface="Arial"/>
            </a:endParaRPr>
          </a:p>
          <a:p>
            <a:pPr marL="379095">
              <a:lnSpc>
                <a:spcPts val="7805"/>
              </a:lnSpc>
            </a:pPr>
            <a:r>
              <a:rPr sz="11475" b="1" spc="82" baseline="-653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250" b="1" spc="55" dirty="0">
                <a:solidFill>
                  <a:srgbClr val="FFFFFF"/>
                </a:solidFill>
                <a:latin typeface="Arial"/>
                <a:cs typeface="Arial"/>
              </a:rPr>
              <a:t>Couchbase</a:t>
            </a:r>
            <a:r>
              <a:rPr sz="52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250" b="1" spc="10" dirty="0">
                <a:solidFill>
                  <a:srgbClr val="FFFFFF"/>
                </a:solidFill>
                <a:latin typeface="Arial"/>
                <a:cs typeface="Arial"/>
              </a:rPr>
              <a:t>Lite</a:t>
            </a:r>
            <a:endParaRPr sz="52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106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766050" y="813031"/>
            <a:ext cx="3588385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SQLite</a:t>
            </a:r>
            <a:endParaRPr lang="en-US" sz="9200" kern="0" spc="-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8881" y="3776187"/>
            <a:ext cx="5686425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Define </a:t>
            </a:r>
            <a:r>
              <a:rPr sz="3100" spc="-4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schema </a:t>
            </a:r>
            <a:r>
              <a:rPr sz="3100" spc="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100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contract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8809" y="10574881"/>
            <a:ext cx="1130681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90" dirty="0">
                <a:solidFill>
                  <a:srgbClr val="FFFFFF"/>
                </a:solidFill>
                <a:latin typeface="Arial"/>
                <a:cs typeface="Arial"/>
              </a:rPr>
              <a:t>https://developer.android.com/training/data-storage/sqlite</a:t>
            </a:r>
            <a:r>
              <a:rPr sz="2600" b="1" spc="-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83937" y="7444805"/>
            <a:ext cx="1994487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61987" y="3571305"/>
            <a:ext cx="6606991" cy="5499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08823" y="7355905"/>
            <a:ext cx="159121" cy="63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61805" y="5247705"/>
            <a:ext cx="2269458" cy="189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4259" y="6886005"/>
            <a:ext cx="69963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05540" y="6149405"/>
            <a:ext cx="2544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21398" y="6124005"/>
            <a:ext cx="43290" cy="88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95204" y="5592226"/>
            <a:ext cx="7533640" cy="3609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object </a:t>
            </a:r>
            <a:r>
              <a:rPr sz="2600" spc="15" dirty="0">
                <a:latin typeface="Times New Roman"/>
                <a:cs typeface="Times New Roman"/>
              </a:rPr>
              <a:t>FeedReaderContract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{</a:t>
            </a:r>
            <a:endParaRPr sz="2600" dirty="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  <a:spcBef>
                <a:spcPts val="10"/>
              </a:spcBef>
            </a:pPr>
            <a:r>
              <a:rPr sz="2600" spc="10" dirty="0">
                <a:latin typeface="Times New Roman"/>
                <a:cs typeface="Times New Roman"/>
              </a:rPr>
              <a:t>// </a:t>
            </a:r>
            <a:r>
              <a:rPr sz="2600" spc="-25" dirty="0">
                <a:latin typeface="Times New Roman"/>
                <a:cs typeface="Times New Roman"/>
              </a:rPr>
              <a:t>Table </a:t>
            </a:r>
            <a:r>
              <a:rPr sz="2600" spc="10" dirty="0">
                <a:latin typeface="Times New Roman"/>
                <a:cs typeface="Times New Roman"/>
              </a:rPr>
              <a:t>contents are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grouped</a:t>
            </a:r>
            <a:endParaRPr sz="2600" dirty="0">
              <a:latin typeface="Times New Roman"/>
              <a:cs typeface="Times New Roman"/>
            </a:endParaRPr>
          </a:p>
          <a:p>
            <a:pPr marL="179705" marR="2457450">
              <a:lnSpc>
                <a:spcPct val="100400"/>
              </a:lnSpc>
            </a:pPr>
            <a:r>
              <a:rPr sz="2600" spc="10" dirty="0">
                <a:latin typeface="Times New Roman"/>
                <a:cs typeface="Times New Roman"/>
              </a:rPr>
              <a:t>// together </a:t>
            </a:r>
            <a:r>
              <a:rPr sz="2600" spc="15" dirty="0">
                <a:latin typeface="Times New Roman"/>
                <a:cs typeface="Times New Roman"/>
              </a:rPr>
              <a:t>in an anonymous </a:t>
            </a:r>
            <a:r>
              <a:rPr sz="2600" spc="10" dirty="0">
                <a:latin typeface="Times New Roman"/>
                <a:cs typeface="Times New Roman"/>
              </a:rPr>
              <a:t>object.  object </a:t>
            </a:r>
            <a:r>
              <a:rPr sz="2600" spc="15" dirty="0">
                <a:latin typeface="Times New Roman"/>
                <a:cs typeface="Times New Roman"/>
              </a:rPr>
              <a:t>FeedEntry </a:t>
            </a:r>
            <a:r>
              <a:rPr sz="2600" spc="10" dirty="0">
                <a:latin typeface="Times New Roman"/>
                <a:cs typeface="Times New Roman"/>
              </a:rPr>
              <a:t>: </a:t>
            </a:r>
            <a:r>
              <a:rPr sz="2600" spc="15" dirty="0">
                <a:latin typeface="Times New Roman"/>
                <a:cs typeface="Times New Roman"/>
              </a:rPr>
              <a:t>BaseColumns {  const </a:t>
            </a:r>
            <a:r>
              <a:rPr sz="2600" spc="10" dirty="0">
                <a:latin typeface="Times New Roman"/>
                <a:cs typeface="Times New Roman"/>
              </a:rPr>
              <a:t>val </a:t>
            </a:r>
            <a:r>
              <a:rPr sz="2600" dirty="0">
                <a:latin typeface="Times New Roman"/>
                <a:cs typeface="Times New Roman"/>
              </a:rPr>
              <a:t>TABLE_NAME </a:t>
            </a:r>
            <a:r>
              <a:rPr sz="2600" spc="20" dirty="0">
                <a:latin typeface="Times New Roman"/>
                <a:cs typeface="Times New Roman"/>
              </a:rPr>
              <a:t>=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"entry"</a:t>
            </a:r>
            <a:endParaRPr sz="2600" dirty="0">
              <a:latin typeface="Times New Roman"/>
              <a:cs typeface="Times New Roman"/>
            </a:endParaRPr>
          </a:p>
          <a:p>
            <a:pPr marL="263525">
              <a:lnSpc>
                <a:spcPct val="100000"/>
              </a:lnSpc>
              <a:spcBef>
                <a:spcPts val="15"/>
              </a:spcBef>
            </a:pPr>
            <a:r>
              <a:rPr sz="2600" spc="15" dirty="0">
                <a:latin typeface="Times New Roman"/>
                <a:cs typeface="Times New Roman"/>
              </a:rPr>
              <a:t>const </a:t>
            </a:r>
            <a:r>
              <a:rPr sz="2600" spc="10" dirty="0">
                <a:latin typeface="Times New Roman"/>
                <a:cs typeface="Times New Roman"/>
              </a:rPr>
              <a:t>val </a:t>
            </a:r>
            <a:r>
              <a:rPr sz="2600" spc="20" dirty="0">
                <a:latin typeface="Times New Roman"/>
                <a:cs typeface="Times New Roman"/>
              </a:rPr>
              <a:t>COLUMN_NAME_TITLE =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"title"</a:t>
            </a:r>
            <a:endParaRPr sz="2600" dirty="0">
              <a:latin typeface="Times New Roman"/>
              <a:cs typeface="Times New Roman"/>
            </a:endParaRPr>
          </a:p>
          <a:p>
            <a:pPr marL="26352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const </a:t>
            </a:r>
            <a:r>
              <a:rPr sz="2600" spc="10" dirty="0">
                <a:latin typeface="Times New Roman"/>
                <a:cs typeface="Times New Roman"/>
              </a:rPr>
              <a:t>val </a:t>
            </a:r>
            <a:r>
              <a:rPr sz="2600" spc="20" dirty="0">
                <a:latin typeface="Times New Roman"/>
                <a:cs typeface="Times New Roman"/>
              </a:rPr>
              <a:t>COLUMN_NAME_SUBTITLE =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"subtitle"</a:t>
            </a:r>
            <a:endParaRPr sz="2600" dirty="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218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344927" y="813031"/>
            <a:ext cx="736727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SQLite</a:t>
            </a:r>
            <a:r>
              <a:rPr lang="en-US" sz="9200" kern="0" spc="-5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endParaRPr lang="en-US" sz="9200" kern="0" spc="1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6344927" y="3388375"/>
            <a:ext cx="8286750" cy="462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sz="3100" spc="-4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database </a:t>
            </a: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SQL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10" dirty="0">
                <a:solidFill>
                  <a:srgbClr val="FFFFFF"/>
                </a:solidFill>
                <a:latin typeface="Arial"/>
                <a:cs typeface="Arial"/>
              </a:rPr>
              <a:t>helper</a:t>
            </a: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50" dirty="0">
              <a:latin typeface="Times New Roman"/>
              <a:cs typeface="Times New Roman"/>
            </a:endParaRPr>
          </a:p>
          <a:p>
            <a:pPr marL="148590" marR="1299845" indent="-83820">
              <a:lnSpc>
                <a:spcPct val="100400"/>
              </a:lnSpc>
            </a:pPr>
            <a:r>
              <a:rPr sz="2600" spc="10" dirty="0">
                <a:latin typeface="Times New Roman"/>
                <a:cs typeface="Times New Roman"/>
              </a:rPr>
              <a:t>private </a:t>
            </a:r>
            <a:r>
              <a:rPr sz="2600" spc="15" dirty="0">
                <a:latin typeface="Times New Roman"/>
                <a:cs typeface="Times New Roman"/>
              </a:rPr>
              <a:t>const </a:t>
            </a:r>
            <a:r>
              <a:rPr sz="2600" spc="10" dirty="0">
                <a:latin typeface="Times New Roman"/>
                <a:cs typeface="Times New Roman"/>
              </a:rPr>
              <a:t>val </a:t>
            </a:r>
            <a:r>
              <a:rPr sz="2600" spc="5" dirty="0">
                <a:latin typeface="Times New Roman"/>
                <a:cs typeface="Times New Roman"/>
              </a:rPr>
              <a:t>SQL_CREATE_ENTRIES </a:t>
            </a:r>
            <a:r>
              <a:rPr sz="2600" spc="20" dirty="0">
                <a:latin typeface="Times New Roman"/>
                <a:cs typeface="Times New Roman"/>
              </a:rPr>
              <a:t>= </a:t>
            </a:r>
            <a:r>
              <a:rPr sz="2600" spc="15" dirty="0">
                <a:latin typeface="Times New Roman"/>
                <a:cs typeface="Times New Roman"/>
              </a:rPr>
              <a:t>"""  </a:t>
            </a:r>
            <a:r>
              <a:rPr sz="2600" spc="-30" dirty="0">
                <a:latin typeface="Times New Roman"/>
                <a:cs typeface="Times New Roman"/>
              </a:rPr>
              <a:t>CREATE </a:t>
            </a:r>
            <a:r>
              <a:rPr sz="2600" spc="-20" dirty="0">
                <a:latin typeface="Times New Roman"/>
                <a:cs typeface="Times New Roman"/>
              </a:rPr>
              <a:t>TABLE </a:t>
            </a:r>
            <a:r>
              <a:rPr sz="2600" dirty="0">
                <a:latin typeface="Times New Roman"/>
                <a:cs typeface="Times New Roman"/>
              </a:rPr>
              <a:t>${FeedEntry.TABLE_NAME}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(</a:t>
            </a:r>
            <a:endParaRPr sz="2600" dirty="0">
              <a:latin typeface="Times New Roman"/>
              <a:cs typeface="Times New Roman"/>
            </a:endParaRPr>
          </a:p>
          <a:p>
            <a:pPr marL="23241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${BaseColumns._ID} </a:t>
            </a:r>
            <a:r>
              <a:rPr sz="2600" spc="20" dirty="0">
                <a:latin typeface="Times New Roman"/>
                <a:cs typeface="Times New Roman"/>
              </a:rPr>
              <a:t>INTEGER </a:t>
            </a:r>
            <a:r>
              <a:rPr sz="2600" dirty="0">
                <a:latin typeface="Times New Roman"/>
                <a:cs typeface="Times New Roman"/>
              </a:rPr>
              <a:t>PRIMARY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KEY,</a:t>
            </a:r>
            <a:endParaRPr sz="2600" dirty="0">
              <a:latin typeface="Times New Roman"/>
              <a:cs typeface="Times New Roman"/>
            </a:endParaRPr>
          </a:p>
          <a:p>
            <a:pPr marL="232410">
              <a:lnSpc>
                <a:spcPct val="100000"/>
              </a:lnSpc>
              <a:spcBef>
                <a:spcPts val="10"/>
              </a:spcBef>
            </a:pPr>
            <a:r>
              <a:rPr sz="2600" spc="10" dirty="0">
                <a:latin typeface="Times New Roman"/>
                <a:cs typeface="Times New Roman"/>
              </a:rPr>
              <a:t>${FeedEntry.COLUMN_NAME_TITLE}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TEXT,</a:t>
            </a:r>
            <a:endParaRPr sz="2600" dirty="0">
              <a:latin typeface="Times New Roman"/>
              <a:cs typeface="Times New Roman"/>
            </a:endParaRPr>
          </a:p>
          <a:p>
            <a:pPr marL="64769" marR="697865" indent="167005">
              <a:lnSpc>
                <a:spcPct val="100400"/>
              </a:lnSpc>
            </a:pPr>
            <a:r>
              <a:rPr sz="2600" spc="15" dirty="0">
                <a:latin typeface="Times New Roman"/>
                <a:cs typeface="Times New Roman"/>
              </a:rPr>
              <a:t>${FeedEntry.COLUMN_NAME_SUBTITLE}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TEXT)  """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2600" spc="10" dirty="0">
                <a:latin typeface="Times New Roman"/>
                <a:cs typeface="Times New Roman"/>
              </a:rPr>
              <a:t>private </a:t>
            </a:r>
            <a:r>
              <a:rPr sz="2600" spc="15" dirty="0">
                <a:latin typeface="Times New Roman"/>
                <a:cs typeface="Times New Roman"/>
              </a:rPr>
              <a:t>const </a:t>
            </a:r>
            <a:r>
              <a:rPr sz="2600" spc="10" dirty="0">
                <a:latin typeface="Times New Roman"/>
                <a:cs typeface="Times New Roman"/>
              </a:rPr>
              <a:t>val </a:t>
            </a:r>
            <a:r>
              <a:rPr sz="2600" spc="20" dirty="0">
                <a:latin typeface="Times New Roman"/>
                <a:cs typeface="Times New Roman"/>
              </a:rPr>
              <a:t>SQL_DELETE_ENTRIES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=</a:t>
            </a:r>
            <a:endParaRPr sz="2600" dirty="0">
              <a:latin typeface="Times New Roman"/>
              <a:cs typeface="Times New Roman"/>
            </a:endParaRPr>
          </a:p>
          <a:p>
            <a:pPr marL="148590">
              <a:lnSpc>
                <a:spcPct val="100000"/>
              </a:lnSpc>
              <a:spcBef>
                <a:spcPts val="10"/>
              </a:spcBef>
            </a:pPr>
            <a:r>
              <a:rPr sz="2600" spc="20" dirty="0">
                <a:latin typeface="Times New Roman"/>
                <a:cs typeface="Times New Roman"/>
              </a:rPr>
              <a:t>"DROP </a:t>
            </a:r>
            <a:r>
              <a:rPr sz="2600" spc="-20" dirty="0">
                <a:latin typeface="Times New Roman"/>
                <a:cs typeface="Times New Roman"/>
              </a:rPr>
              <a:t>TABLE </a:t>
            </a:r>
            <a:r>
              <a:rPr sz="2600" spc="15" dirty="0">
                <a:latin typeface="Times New Roman"/>
                <a:cs typeface="Times New Roman"/>
              </a:rPr>
              <a:t>IF </a:t>
            </a:r>
            <a:r>
              <a:rPr sz="2600" spc="20" dirty="0">
                <a:latin typeface="Times New Roman"/>
                <a:cs typeface="Times New Roman"/>
              </a:rPr>
              <a:t>EXISTS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${FeedEntry.TABLE_NAME}"</a:t>
            </a:r>
          </a:p>
        </p:txBody>
      </p:sp>
    </p:spTree>
    <p:extLst>
      <p:ext uri="{BB962C8B-B14F-4D97-AF65-F5344CB8AC3E}">
        <p14:creationId xmlns:p14="http://schemas.microsoft.com/office/powerpoint/2010/main" val="334488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242644" y="258074"/>
            <a:ext cx="3588385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SQLite</a:t>
            </a:r>
            <a:endParaRPr lang="en-US" sz="9200" kern="0" spc="-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9072" y="1756995"/>
            <a:ext cx="11715750" cy="957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0" dirty="0">
                <a:latin typeface="Times New Roman"/>
                <a:cs typeface="Times New Roman"/>
              </a:rPr>
              <a:t>class </a:t>
            </a:r>
            <a:r>
              <a:rPr sz="2600" spc="15" dirty="0">
                <a:latin typeface="Times New Roman"/>
                <a:cs typeface="Times New Roman"/>
              </a:rPr>
              <a:t>FeedReaderDbHelper(context: Context)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:</a:t>
            </a:r>
            <a:endParaRPr sz="2600" dirty="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SQLiteOpenHelper(context, </a:t>
            </a:r>
            <a:r>
              <a:rPr sz="2600" spc="-15" dirty="0">
                <a:latin typeface="Times New Roman"/>
                <a:cs typeface="Times New Roman"/>
              </a:rPr>
              <a:t>DATABASE_NAME, </a:t>
            </a:r>
            <a:r>
              <a:rPr sz="2600" spc="10" dirty="0">
                <a:latin typeface="Times New Roman"/>
                <a:cs typeface="Times New Roman"/>
              </a:rPr>
              <a:t>null, </a:t>
            </a:r>
            <a:r>
              <a:rPr sz="2600" spc="-10" dirty="0">
                <a:latin typeface="Times New Roman"/>
                <a:cs typeface="Times New Roman"/>
              </a:rPr>
              <a:t>DATABASE_VERSION)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{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682625" marR="5244465" indent="-335280">
              <a:lnSpc>
                <a:spcPct val="100400"/>
              </a:lnSpc>
            </a:pPr>
            <a:r>
              <a:rPr sz="2600" spc="15" dirty="0">
                <a:latin typeface="Times New Roman"/>
                <a:cs typeface="Times New Roman"/>
              </a:rPr>
              <a:t>override fun onCreate(db: SQLiteDatabase)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{  </a:t>
            </a:r>
            <a:r>
              <a:rPr sz="2600" spc="5" dirty="0">
                <a:latin typeface="Times New Roman"/>
                <a:cs typeface="Times New Roman"/>
              </a:rPr>
              <a:t>db.execSQL(SQL_CREATE_ENTRIES)</a:t>
            </a:r>
            <a:endParaRPr sz="2600" dirty="0">
              <a:latin typeface="Times New Roman"/>
              <a:cs typeface="Times New Roman"/>
            </a:endParaRPr>
          </a:p>
          <a:p>
            <a:pPr marL="43116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431165">
              <a:lnSpc>
                <a:spcPct val="100000"/>
              </a:lnSpc>
              <a:spcBef>
                <a:spcPts val="5"/>
              </a:spcBef>
            </a:pPr>
            <a:r>
              <a:rPr sz="2600" spc="15" dirty="0">
                <a:latin typeface="Times New Roman"/>
                <a:cs typeface="Times New Roman"/>
              </a:rPr>
              <a:t>override fun onUpgrade(db: SQLiteDatabase, </a:t>
            </a:r>
            <a:r>
              <a:rPr sz="2600" spc="-15" dirty="0">
                <a:latin typeface="Times New Roman"/>
                <a:cs typeface="Times New Roman"/>
              </a:rPr>
              <a:t>oldVersion: </a:t>
            </a:r>
            <a:r>
              <a:rPr sz="2600" spc="10" dirty="0">
                <a:latin typeface="Times New Roman"/>
                <a:cs typeface="Times New Roman"/>
              </a:rPr>
              <a:t>Int, </a:t>
            </a:r>
            <a:r>
              <a:rPr sz="2600" spc="-10" dirty="0">
                <a:latin typeface="Times New Roman"/>
                <a:cs typeface="Times New Roman"/>
              </a:rPr>
              <a:t>newVersion: </a:t>
            </a:r>
            <a:r>
              <a:rPr sz="2600" spc="10" dirty="0">
                <a:latin typeface="Times New Roman"/>
                <a:cs typeface="Times New Roman"/>
              </a:rPr>
              <a:t>Int)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{</a:t>
            </a:r>
            <a:endParaRPr sz="2600" dirty="0">
              <a:latin typeface="Times New Roman"/>
              <a:cs typeface="Times New Roman"/>
            </a:endParaRPr>
          </a:p>
          <a:p>
            <a:pPr marL="682625">
              <a:lnSpc>
                <a:spcPct val="100000"/>
              </a:lnSpc>
              <a:spcBef>
                <a:spcPts val="10"/>
              </a:spcBef>
            </a:pPr>
            <a:r>
              <a:rPr sz="2600" spc="10" dirty="0">
                <a:latin typeface="Times New Roman"/>
                <a:cs typeface="Times New Roman"/>
              </a:rPr>
              <a:t>// </a:t>
            </a:r>
            <a:r>
              <a:rPr sz="2600" spc="15" dirty="0">
                <a:latin typeface="Times New Roman"/>
                <a:cs typeface="Times New Roman"/>
              </a:rPr>
              <a:t>This </a:t>
            </a:r>
            <a:r>
              <a:rPr sz="2600" spc="10" dirty="0">
                <a:latin typeface="Times New Roman"/>
                <a:cs typeface="Times New Roman"/>
              </a:rPr>
              <a:t>database is </a:t>
            </a:r>
            <a:r>
              <a:rPr sz="2600" spc="15" dirty="0">
                <a:latin typeface="Times New Roman"/>
                <a:cs typeface="Times New Roman"/>
              </a:rPr>
              <a:t>only a </a:t>
            </a:r>
            <a:r>
              <a:rPr sz="2600" spc="10" dirty="0">
                <a:latin typeface="Times New Roman"/>
                <a:cs typeface="Times New Roman"/>
              </a:rPr>
              <a:t>cache for </a:t>
            </a:r>
            <a:r>
              <a:rPr sz="2600" spc="15" dirty="0">
                <a:latin typeface="Times New Roman"/>
                <a:cs typeface="Times New Roman"/>
              </a:rPr>
              <a:t>online </a:t>
            </a:r>
            <a:r>
              <a:rPr sz="2600" spc="10" dirty="0">
                <a:latin typeface="Times New Roman"/>
                <a:cs typeface="Times New Roman"/>
              </a:rPr>
              <a:t>data, </a:t>
            </a:r>
            <a:r>
              <a:rPr sz="2600" spc="15" dirty="0">
                <a:latin typeface="Times New Roman"/>
                <a:cs typeface="Times New Roman"/>
              </a:rPr>
              <a:t>so </a:t>
            </a:r>
            <a:r>
              <a:rPr sz="2600" spc="10" dirty="0">
                <a:latin typeface="Times New Roman"/>
                <a:cs typeface="Times New Roman"/>
              </a:rPr>
              <a:t>its </a:t>
            </a:r>
            <a:r>
              <a:rPr sz="2600" spc="15" dirty="0">
                <a:latin typeface="Times New Roman"/>
                <a:cs typeface="Times New Roman"/>
              </a:rPr>
              <a:t>upgrade policy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is</a:t>
            </a:r>
            <a:endParaRPr sz="2600" dirty="0">
              <a:latin typeface="Times New Roman"/>
              <a:cs typeface="Times New Roman"/>
            </a:endParaRPr>
          </a:p>
          <a:p>
            <a:pPr marL="682625" marR="5060315">
              <a:lnSpc>
                <a:spcPct val="100400"/>
              </a:lnSpc>
            </a:pPr>
            <a:r>
              <a:rPr sz="2600" spc="10" dirty="0">
                <a:latin typeface="Times New Roman"/>
                <a:cs typeface="Times New Roman"/>
              </a:rPr>
              <a:t>// </a:t>
            </a:r>
            <a:r>
              <a:rPr sz="2600" spc="15" dirty="0">
                <a:latin typeface="Times New Roman"/>
                <a:cs typeface="Times New Roman"/>
              </a:rPr>
              <a:t>to simply to </a:t>
            </a:r>
            <a:r>
              <a:rPr sz="2600" spc="10" dirty="0">
                <a:latin typeface="Times New Roman"/>
                <a:cs typeface="Times New Roman"/>
              </a:rPr>
              <a:t>discard </a:t>
            </a:r>
            <a:r>
              <a:rPr sz="2600" spc="15" dirty="0">
                <a:latin typeface="Times New Roman"/>
                <a:cs typeface="Times New Roman"/>
              </a:rPr>
              <a:t>the </a:t>
            </a:r>
            <a:r>
              <a:rPr sz="2600" spc="10" dirty="0">
                <a:latin typeface="Times New Roman"/>
                <a:cs typeface="Times New Roman"/>
              </a:rPr>
              <a:t>data </a:t>
            </a:r>
            <a:r>
              <a:rPr sz="2600" spc="15" dirty="0">
                <a:latin typeface="Times New Roman"/>
                <a:cs typeface="Times New Roman"/>
              </a:rPr>
              <a:t>and </a:t>
            </a:r>
            <a:r>
              <a:rPr sz="2600" spc="10" dirty="0">
                <a:latin typeface="Times New Roman"/>
                <a:cs typeface="Times New Roman"/>
              </a:rPr>
              <a:t>start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over  db.execSQL(SQL_DELETE_ENTRIES)</a:t>
            </a:r>
            <a:endParaRPr sz="2600" dirty="0">
              <a:latin typeface="Times New Roman"/>
              <a:cs typeface="Times New Roman"/>
            </a:endParaRPr>
          </a:p>
          <a:p>
            <a:pPr marL="682625">
              <a:lnSpc>
                <a:spcPct val="100000"/>
              </a:lnSpc>
              <a:spcBef>
                <a:spcPts val="15"/>
              </a:spcBef>
            </a:pPr>
            <a:r>
              <a:rPr sz="2600" spc="15" dirty="0">
                <a:latin typeface="Times New Roman"/>
                <a:cs typeface="Times New Roman"/>
              </a:rPr>
              <a:t>onCreate(db)</a:t>
            </a:r>
            <a:endParaRPr sz="2600" dirty="0">
              <a:latin typeface="Times New Roman"/>
              <a:cs typeface="Times New Roman"/>
            </a:endParaRPr>
          </a:p>
          <a:p>
            <a:pPr marL="43116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682625" marR="5080" indent="-251460">
              <a:lnSpc>
                <a:spcPct val="100400"/>
              </a:lnSpc>
            </a:pPr>
            <a:r>
              <a:rPr sz="2600" spc="15" dirty="0">
                <a:latin typeface="Times New Roman"/>
                <a:cs typeface="Times New Roman"/>
              </a:rPr>
              <a:t>override fun onDowngrade(db: SQLiteDatabase, </a:t>
            </a:r>
            <a:r>
              <a:rPr sz="2600" spc="-15" dirty="0">
                <a:latin typeface="Times New Roman"/>
                <a:cs typeface="Times New Roman"/>
              </a:rPr>
              <a:t>oldVersion: </a:t>
            </a:r>
            <a:r>
              <a:rPr sz="2600" spc="10" dirty="0">
                <a:latin typeface="Times New Roman"/>
                <a:cs typeface="Times New Roman"/>
              </a:rPr>
              <a:t>Int, </a:t>
            </a:r>
            <a:r>
              <a:rPr sz="2600" spc="-10" dirty="0">
                <a:latin typeface="Times New Roman"/>
                <a:cs typeface="Times New Roman"/>
              </a:rPr>
              <a:t>newVersion: </a:t>
            </a:r>
            <a:r>
              <a:rPr sz="2600" spc="10" dirty="0">
                <a:latin typeface="Times New Roman"/>
                <a:cs typeface="Times New Roman"/>
              </a:rPr>
              <a:t>Int) </a:t>
            </a:r>
            <a:r>
              <a:rPr sz="2600" spc="15" dirty="0">
                <a:latin typeface="Times New Roman"/>
                <a:cs typeface="Times New Roman"/>
              </a:rPr>
              <a:t>{  onUpgrade(db, </a:t>
            </a:r>
            <a:r>
              <a:rPr sz="2600" spc="-15" dirty="0">
                <a:latin typeface="Times New Roman"/>
                <a:cs typeface="Times New Roman"/>
              </a:rPr>
              <a:t>oldVersion,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newVersion)</a:t>
            </a:r>
            <a:endParaRPr sz="2600" dirty="0">
              <a:latin typeface="Times New Roman"/>
              <a:cs typeface="Times New Roman"/>
            </a:endParaRPr>
          </a:p>
          <a:p>
            <a:pPr marL="43116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47345">
              <a:lnSpc>
                <a:spcPct val="100000"/>
              </a:lnSpc>
            </a:pPr>
            <a:r>
              <a:rPr sz="2600" spc="15" dirty="0">
                <a:latin typeface="Times New Roman"/>
                <a:cs typeface="Times New Roman"/>
              </a:rPr>
              <a:t>companion </a:t>
            </a:r>
            <a:r>
              <a:rPr sz="2600" spc="10" dirty="0">
                <a:latin typeface="Times New Roman"/>
                <a:cs typeface="Times New Roman"/>
              </a:rPr>
              <a:t>object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{</a:t>
            </a:r>
            <a:endParaRPr sz="2600" dirty="0">
              <a:latin typeface="Times New Roman"/>
              <a:cs typeface="Times New Roman"/>
            </a:endParaRPr>
          </a:p>
          <a:p>
            <a:pPr marL="598805" marR="464820">
              <a:lnSpc>
                <a:spcPct val="100400"/>
              </a:lnSpc>
            </a:pPr>
            <a:r>
              <a:rPr sz="2600" spc="10" dirty="0">
                <a:latin typeface="Times New Roman"/>
                <a:cs typeface="Times New Roman"/>
              </a:rPr>
              <a:t>// If </a:t>
            </a:r>
            <a:r>
              <a:rPr sz="2600" spc="15" dirty="0">
                <a:latin typeface="Times New Roman"/>
                <a:cs typeface="Times New Roman"/>
              </a:rPr>
              <a:t>you change the </a:t>
            </a:r>
            <a:r>
              <a:rPr sz="2600" spc="10" dirty="0">
                <a:latin typeface="Times New Roman"/>
                <a:cs typeface="Times New Roman"/>
              </a:rPr>
              <a:t>database </a:t>
            </a:r>
            <a:r>
              <a:rPr sz="2600" spc="15" dirty="0">
                <a:latin typeface="Times New Roman"/>
                <a:cs typeface="Times New Roman"/>
              </a:rPr>
              <a:t>schema, you must increment the </a:t>
            </a:r>
            <a:r>
              <a:rPr sz="2600" spc="10" dirty="0">
                <a:latin typeface="Times New Roman"/>
                <a:cs typeface="Times New Roman"/>
              </a:rPr>
              <a:t>database version.  </a:t>
            </a:r>
            <a:r>
              <a:rPr sz="2600" spc="15" dirty="0">
                <a:latin typeface="Times New Roman"/>
                <a:cs typeface="Times New Roman"/>
              </a:rPr>
              <a:t>const </a:t>
            </a:r>
            <a:r>
              <a:rPr sz="2600" spc="10" dirty="0">
                <a:latin typeface="Times New Roman"/>
                <a:cs typeface="Times New Roman"/>
              </a:rPr>
              <a:t>val </a:t>
            </a:r>
            <a:r>
              <a:rPr sz="2600" spc="-10" dirty="0">
                <a:latin typeface="Times New Roman"/>
                <a:cs typeface="Times New Roman"/>
              </a:rPr>
              <a:t>DATABASE_VERSION </a:t>
            </a:r>
            <a:r>
              <a:rPr sz="2600" spc="20" dirty="0">
                <a:latin typeface="Times New Roman"/>
                <a:cs typeface="Times New Roman"/>
              </a:rPr>
              <a:t>=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1</a:t>
            </a:r>
            <a:endParaRPr sz="2600" dirty="0">
              <a:latin typeface="Times New Roman"/>
              <a:cs typeface="Times New Roman"/>
            </a:endParaRPr>
          </a:p>
          <a:p>
            <a:pPr marL="598805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const </a:t>
            </a:r>
            <a:r>
              <a:rPr sz="2600" spc="10" dirty="0">
                <a:latin typeface="Times New Roman"/>
                <a:cs typeface="Times New Roman"/>
              </a:rPr>
              <a:t>val </a:t>
            </a:r>
            <a:r>
              <a:rPr sz="2600" spc="-15" dirty="0">
                <a:latin typeface="Times New Roman"/>
                <a:cs typeface="Times New Roman"/>
              </a:rPr>
              <a:t>DATABASE_NAME </a:t>
            </a:r>
            <a:r>
              <a:rPr sz="2600" spc="20" dirty="0">
                <a:latin typeface="Times New Roman"/>
                <a:cs typeface="Times New Roman"/>
              </a:rPr>
              <a:t>=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"FeedReader.db"</a:t>
            </a:r>
            <a:endParaRPr sz="2600" dirty="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600" spc="15" dirty="0">
                <a:latin typeface="Times New Roman"/>
                <a:cs typeface="Times New Roman"/>
              </a:rPr>
              <a:t>}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4678" y="10543941"/>
            <a:ext cx="2813833" cy="86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7867" y="10092534"/>
            <a:ext cx="3857918" cy="83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61505" y="4945788"/>
            <a:ext cx="1513231" cy="86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691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213582" y="813031"/>
            <a:ext cx="762889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SQLite </a:t>
            </a:r>
            <a:r>
              <a:rPr lang="en-US" sz="9200" kern="0" spc="52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200" kern="0" spc="-3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sz="9200" kern="0" spc="1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6523" y="3578893"/>
            <a:ext cx="14500225" cy="5148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32500">
              <a:lnSpc>
                <a:spcPct val="102200"/>
              </a:lnSpc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Gets the data repository in write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mode 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db =</a:t>
            </a:r>
            <a:r>
              <a:rPr sz="41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dbHelper.writableDatabase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916940">
              <a:lnSpc>
                <a:spcPct val="102200"/>
              </a:lnSpc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Create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 new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map of values,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where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column names are the keys  val values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ContentValues().apply</a:t>
            </a:r>
            <a:r>
              <a:rPr sz="41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{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35940" marR="2051685">
              <a:lnSpc>
                <a:spcPct val="102200"/>
              </a:lnSpc>
            </a:pPr>
            <a:r>
              <a:rPr sz="4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put(</a:t>
            </a:r>
            <a:r>
              <a:rPr sz="4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FeedEntry.COLUMN_NAME_SUBTITLE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41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subtitle)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}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2200"/>
              </a:lnSpc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Insert the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new </a:t>
            </a:r>
            <a:r>
              <a:rPr sz="41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row,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returning the primary key value of the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new row 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newRowId = </a:t>
            </a:r>
            <a:r>
              <a:rPr sz="41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db?.insert(FeedEntry.TABLE_NAME,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null,</a:t>
            </a:r>
            <a:r>
              <a:rPr sz="41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values)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05943" y="4921137"/>
            <a:ext cx="5477453" cy="83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798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104030" y="813031"/>
            <a:ext cx="7846695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10425"/>
              </a:lnSpc>
            </a:pPr>
            <a:r>
              <a:rPr lang="en-US" sz="9200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SQLite </a:t>
            </a:r>
            <a:r>
              <a:rPr lang="en-US" sz="9200" kern="0" spc="52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200" kern="0" spc="-4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-5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endParaRPr lang="en-US" sz="9200" kern="0" spc="-5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9283" y="2137226"/>
            <a:ext cx="15104110" cy="884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4305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dbHelper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sz="41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FeedReaderDbHelper(context)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db =</a:t>
            </a:r>
            <a:r>
              <a:rPr sz="41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dbHelper.readableDatabase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Define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projection that </a:t>
            </a:r>
            <a:r>
              <a:rPr sz="41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specifies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which columns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from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the</a:t>
            </a:r>
            <a:r>
              <a:rPr sz="41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database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6917055">
              <a:lnSpc>
                <a:spcPct val="102200"/>
              </a:lnSpc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you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will actually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use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after this </a:t>
            </a:r>
            <a:r>
              <a:rPr sz="41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query. 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projection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sz="41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arrayOf(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274320" marR="5563235">
              <a:lnSpc>
                <a:spcPct val="1022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BaseColumns._ID, 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FeedEntry.COLUMN_NAME_TITLE,  FeedEntry.COLUMN_NAME_SUBTITLE)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Filter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results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WHERE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"title"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'My</a:t>
            </a:r>
            <a:r>
              <a:rPr sz="41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Title'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1848485">
              <a:lnSpc>
                <a:spcPct val="1022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selection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"${FeedEntry.COLUMN_NAME_TITLE}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?"  val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selectionArgs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arrayOf("My</a:t>
            </a:r>
            <a:r>
              <a:rPr sz="41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Title")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How you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want the results sorted in the resulting</a:t>
            </a:r>
            <a:r>
              <a:rPr sz="41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Cursor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22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sortOrder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"${FeedEntry.COLUMN_NAME_SUBTITLE}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DESC" 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cursor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sz="41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db.query(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47188" y="3263978"/>
            <a:ext cx="5719703" cy="83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67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123615" y="366383"/>
            <a:ext cx="7846695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SQLite </a:t>
            </a:r>
            <a:r>
              <a:rPr lang="en-US" sz="9200" kern="0" spc="52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200" kern="0" spc="-4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-5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endParaRPr lang="en-US" sz="9200" kern="0" spc="-5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9464" y="1817159"/>
            <a:ext cx="15548610" cy="928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72785" indent="25400">
              <a:lnSpc>
                <a:spcPts val="643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dbHelper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FeedReaderDbHelper(context)  val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db =</a:t>
            </a:r>
            <a:r>
              <a:rPr sz="41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dbHelper.readableDatabase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4565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projection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sz="41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arrayOf(...)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2292985">
              <a:lnSpc>
                <a:spcPct val="1022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selection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"${FeedEntry.COLUMN_NAME_TITLE}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?"  val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selectionArgs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arrayOf("My</a:t>
            </a:r>
            <a:r>
              <a:rPr sz="41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Title")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2700" marR="449580">
              <a:lnSpc>
                <a:spcPct val="1022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sortOrder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"${FeedEntry.COLUMN_NAME_SUBTITLE}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DESC" 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cursor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sz="41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db.query(...)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31115" marR="7513320">
              <a:lnSpc>
                <a:spcPct val="102200"/>
              </a:lnSpc>
              <a:spcBef>
                <a:spcPts val="330"/>
              </a:spcBef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itemIds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mutableListOf&lt;Long&gt;()  with(cursor)</a:t>
            </a:r>
            <a:r>
              <a:rPr sz="41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{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spcBef>
                <a:spcPts val="105"/>
              </a:spcBef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while </a:t>
            </a:r>
            <a:r>
              <a:rPr sz="41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(moveToNext())</a:t>
            </a:r>
            <a:r>
              <a:rPr sz="41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{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078230" marR="5080">
              <a:lnSpc>
                <a:spcPct val="1022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itemId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getLong(getColumnIndexOrThrow(BaseColumns._ID))  itemIds.add(itemId)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spcBef>
                <a:spcPts val="110"/>
              </a:spcBef>
            </a:pP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}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105"/>
              </a:spcBef>
            </a:pP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}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3857" y="7903120"/>
            <a:ext cx="2592549" cy="83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54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018427" y="813031"/>
            <a:ext cx="804164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SQLite </a:t>
            </a:r>
            <a:r>
              <a:rPr lang="en-US" sz="9200" kern="0" spc="52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200" kern="0" spc="-3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-4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endParaRPr lang="en-US" sz="9200" kern="0" spc="-4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3163" y="3324790"/>
            <a:ext cx="17313275" cy="574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marR="7562850" indent="-23495">
              <a:lnSpc>
                <a:spcPct val="1496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dbHelper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FeedReaderDbHelper(context)  val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db =</a:t>
            </a:r>
            <a:r>
              <a:rPr sz="41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dbHelper.writableDatabase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Define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'where' part of</a:t>
            </a:r>
            <a:r>
              <a:rPr sz="4100" spc="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query.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10"/>
              </a:spcBef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selection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"${FeedEntry.COLUMN_NAME_TITLE}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LIKE</a:t>
            </a:r>
            <a:r>
              <a:rPr sz="41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?"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35560" marR="8497570">
              <a:lnSpc>
                <a:spcPct val="102200"/>
              </a:lnSpc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Specify </a:t>
            </a:r>
            <a:r>
              <a:rPr sz="41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arguments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in placeholder </a:t>
            </a:r>
            <a:r>
              <a:rPr sz="41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order. 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selectionArgs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sz="4100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arrayOf("MyTitle")</a:t>
            </a:r>
          </a:p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Issue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SQL</a:t>
            </a:r>
            <a:r>
              <a:rPr sz="4100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statement.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deletedRows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db.delete(FeedEntry.TABLE_NAME,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selection,</a:t>
            </a:r>
            <a:r>
              <a:rPr sz="41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selectionArgs)</a:t>
            </a:r>
          </a:p>
        </p:txBody>
      </p:sp>
      <p:sp>
        <p:nvSpPr>
          <p:cNvPr id="6" name="object 6"/>
          <p:cNvSpPr/>
          <p:nvPr/>
        </p:nvSpPr>
        <p:spPr>
          <a:xfrm>
            <a:off x="4195963" y="5208198"/>
            <a:ext cx="5920939" cy="86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9600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744160" y="813031"/>
            <a:ext cx="8562975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SQLite </a:t>
            </a:r>
            <a:r>
              <a:rPr lang="en-US" sz="9200" kern="0" spc="52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200" kern="0" spc="-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12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lang="en-US" sz="9200" kern="0" spc="12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3481" y="2225675"/>
            <a:ext cx="14166215" cy="9199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4415790" indent="-9525">
              <a:lnSpc>
                <a:spcPct val="1165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dbHelper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FeedReaderDbHelper(context)  val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db =</a:t>
            </a:r>
            <a:r>
              <a:rPr sz="41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dbHelper.writableDatabase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21590" marR="8131809">
              <a:lnSpc>
                <a:spcPct val="102200"/>
              </a:lnSpc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New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value for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one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column  val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title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sz="41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"MyNewTitle"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545465" marR="3453765" indent="-523875">
              <a:lnSpc>
                <a:spcPct val="1022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values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ContentValues().apply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{ 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put(FeedEntry.COLUMN_NAME_TITLE,</a:t>
            </a:r>
            <a:r>
              <a:rPr sz="41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title)</a:t>
            </a:r>
          </a:p>
          <a:p>
            <a:pPr marL="21590">
              <a:lnSpc>
                <a:spcPct val="100000"/>
              </a:lnSpc>
              <a:spcBef>
                <a:spcPts val="110"/>
              </a:spcBef>
            </a:pP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}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110"/>
              </a:spcBef>
            </a:pP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//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Which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row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to update, based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on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the</a:t>
            </a:r>
            <a:r>
              <a:rPr sz="4100" spc="-8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title</a:t>
            </a:r>
          </a:p>
          <a:p>
            <a:pPr marL="21590" marR="5080">
              <a:lnSpc>
                <a:spcPct val="1022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selection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"${FeedEntry.COLUMN_NAME_TITLE}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LIKE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?"  val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selectionArgs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sz="41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arrayOf("MyOldTitle")</a:t>
            </a:r>
          </a:p>
          <a:p>
            <a:pPr marL="1068705" marR="7232015" indent="-1047115">
              <a:lnSpc>
                <a:spcPct val="102200"/>
              </a:lnSpc>
            </a:pP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val count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= 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db.update(  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ee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4100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4100" spc="-26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sz="4100" spc="-3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41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AB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LE</a:t>
            </a:r>
            <a:r>
              <a:rPr sz="4100" spc="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_NAME</a:t>
            </a:r>
            <a:r>
              <a:rPr sz="410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  values</a:t>
            </a:r>
            <a:r>
              <a:rPr sz="4100" spc="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</a:t>
            </a:r>
            <a:endParaRPr lang="en-US" sz="4100" spc="5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1068705" marR="7232015" indent="-1047115">
              <a:lnSpc>
                <a:spcPct val="102200"/>
              </a:lnSpc>
            </a:pPr>
            <a:r>
              <a:rPr lang="en-US" sz="4100" spc="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)</a:t>
            </a:r>
            <a:endParaRPr sz="41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25330" y="3597275"/>
            <a:ext cx="5588720" cy="83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303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65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4868245" y="810515"/>
            <a:ext cx="10367645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9200" kern="0" spc="-23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</a:t>
            </a:r>
            <a:endParaRPr lang="en-US" sz="9200" kern="0" spc="1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5454" y="10792962"/>
            <a:ext cx="615315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65" dirty="0">
                <a:latin typeface="Arial"/>
                <a:cs typeface="Arial"/>
              </a:rPr>
              <a:t>https://square.github.io/retrofit/</a:t>
            </a:r>
            <a:r>
              <a:rPr sz="2600" b="1" spc="-459" dirty="0"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5520" y="4376565"/>
            <a:ext cx="10978515" cy="254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implementation </a:t>
            </a:r>
            <a:r>
              <a:rPr sz="3300" spc="-15" dirty="0">
                <a:solidFill>
                  <a:srgbClr val="146414"/>
                </a:solidFill>
                <a:latin typeface="Times New Roman"/>
                <a:cs typeface="Times New Roman"/>
              </a:rPr>
              <a:t>"</a:t>
            </a:r>
            <a:r>
              <a:rPr sz="3300" spc="-15" dirty="0">
                <a:latin typeface="Times New Roman"/>
                <a:cs typeface="Times New Roman"/>
              </a:rPr>
              <a:t>com.squareup.retrofit2:retrofit:</a:t>
            </a:r>
            <a:r>
              <a:rPr sz="3300" spc="-15" dirty="0">
                <a:solidFill>
                  <a:srgbClr val="EE220C"/>
                </a:solidFill>
                <a:latin typeface="Times New Roman"/>
                <a:cs typeface="Times New Roman"/>
              </a:rPr>
              <a:t>version</a:t>
            </a:r>
            <a:r>
              <a:rPr sz="3300" spc="-15" dirty="0">
                <a:solidFill>
                  <a:srgbClr val="146414"/>
                </a:solidFill>
                <a:latin typeface="Times New Roman"/>
                <a:cs typeface="Times New Roman"/>
              </a:rPr>
              <a:t>"  </a:t>
            </a:r>
            <a:r>
              <a:rPr sz="3300" spc="-5" dirty="0">
                <a:latin typeface="Times New Roman"/>
                <a:cs typeface="Times New Roman"/>
              </a:rPr>
              <a:t>implementation </a:t>
            </a:r>
            <a:r>
              <a:rPr sz="3300" spc="-10" dirty="0">
                <a:solidFill>
                  <a:srgbClr val="146414"/>
                </a:solidFill>
                <a:latin typeface="Times New Roman"/>
                <a:cs typeface="Times New Roman"/>
              </a:rPr>
              <a:t>"</a:t>
            </a:r>
            <a:r>
              <a:rPr sz="3300" spc="-10" dirty="0">
                <a:latin typeface="Times New Roman"/>
                <a:cs typeface="Times New Roman"/>
              </a:rPr>
              <a:t>com.squareup.retrofit2:adapter-rxjava2:</a:t>
            </a:r>
            <a:r>
              <a:rPr sz="3300" spc="-10" dirty="0">
                <a:solidFill>
                  <a:srgbClr val="EE220C"/>
                </a:solidFill>
                <a:latin typeface="Times New Roman"/>
                <a:cs typeface="Times New Roman"/>
              </a:rPr>
              <a:t>version</a:t>
            </a:r>
            <a:r>
              <a:rPr sz="3300" spc="-10" dirty="0">
                <a:solidFill>
                  <a:srgbClr val="146414"/>
                </a:solidFill>
                <a:latin typeface="Times New Roman"/>
                <a:cs typeface="Times New Roman"/>
              </a:rPr>
              <a:t>"  </a:t>
            </a:r>
            <a:r>
              <a:rPr sz="3300" spc="-5" dirty="0">
                <a:latin typeface="Times New Roman"/>
                <a:cs typeface="Times New Roman"/>
              </a:rPr>
              <a:t>implementation</a:t>
            </a:r>
            <a:r>
              <a:rPr sz="3300" spc="20" dirty="0">
                <a:latin typeface="Times New Roman"/>
                <a:cs typeface="Times New Roman"/>
              </a:rPr>
              <a:t> </a:t>
            </a:r>
            <a:r>
              <a:rPr sz="3300" spc="-10" dirty="0">
                <a:solidFill>
                  <a:srgbClr val="146414"/>
                </a:solidFill>
                <a:latin typeface="Times New Roman"/>
                <a:cs typeface="Times New Roman"/>
              </a:rPr>
              <a:t>"</a:t>
            </a:r>
            <a:r>
              <a:rPr sz="3300" spc="-10" dirty="0">
                <a:latin typeface="Times New Roman"/>
                <a:cs typeface="Times New Roman"/>
              </a:rPr>
              <a:t>com.squareup.retrofit2:converter-gson:</a:t>
            </a:r>
            <a:r>
              <a:rPr sz="3300" spc="-10" dirty="0">
                <a:solidFill>
                  <a:srgbClr val="EE220C"/>
                </a:solidFill>
                <a:latin typeface="Times New Roman"/>
                <a:cs typeface="Times New Roman"/>
              </a:rPr>
              <a:t>version</a:t>
            </a:r>
            <a:r>
              <a:rPr sz="3300" spc="-10" dirty="0">
                <a:solidFill>
                  <a:srgbClr val="146414"/>
                </a:solidFill>
                <a:latin typeface="Times New Roman"/>
                <a:cs typeface="Times New Roman"/>
              </a:rPr>
              <a:t>"</a:t>
            </a: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300" spc="-5" dirty="0">
                <a:latin typeface="Times New Roman"/>
                <a:cs typeface="Times New Roman"/>
              </a:rPr>
              <a:t>implementation</a:t>
            </a:r>
            <a:r>
              <a:rPr sz="3300" spc="-1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“io.reactivex.rxjava2:rxandroid:</a:t>
            </a:r>
            <a:r>
              <a:rPr sz="3300" spc="-5" dirty="0">
                <a:solidFill>
                  <a:srgbClr val="C80000"/>
                </a:solidFill>
                <a:latin typeface="Times New Roman"/>
                <a:cs typeface="Times New Roman"/>
              </a:rPr>
              <a:t>version</a:t>
            </a:r>
            <a:r>
              <a:rPr sz="3300" spc="-5" dirty="0">
                <a:latin typeface="Times New Roman"/>
                <a:cs typeface="Times New Roman"/>
              </a:rPr>
              <a:t>"</a:t>
            </a:r>
            <a:endParaRPr sz="3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837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4868245" y="810515"/>
            <a:ext cx="10367645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2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9200" kern="0" spc="-23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1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</a:t>
            </a:r>
            <a:endParaRPr lang="en-US" sz="9200" kern="0" spc="1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732003" y="2164080"/>
            <a:ext cx="3510915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5" dirty="0">
                <a:solidFill>
                  <a:srgbClr val="C80000"/>
                </a:solidFill>
                <a:latin typeface="Times New Roman"/>
                <a:cs typeface="Times New Roman"/>
              </a:rPr>
              <a:t>interface </a:t>
            </a:r>
            <a:r>
              <a:rPr sz="2700" spc="5" dirty="0">
                <a:solidFill>
                  <a:srgbClr val="D900FF"/>
                </a:solidFill>
                <a:latin typeface="Times New Roman"/>
                <a:cs typeface="Times New Roman"/>
              </a:rPr>
              <a:t>MovieService</a:t>
            </a:r>
            <a:r>
              <a:rPr sz="2700" spc="-45" dirty="0">
                <a:solidFill>
                  <a:srgbClr val="D900FF"/>
                </a:solidFill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{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904773" y="2718117"/>
            <a:ext cx="5507355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0" dirty="0">
                <a:latin typeface="Times New Roman"/>
                <a:cs typeface="Times New Roman"/>
              </a:rPr>
              <a:t>@</a:t>
            </a:r>
            <a:r>
              <a:rPr sz="2700" spc="10" dirty="0">
                <a:solidFill>
                  <a:srgbClr val="C80000"/>
                </a:solidFill>
                <a:latin typeface="Times New Roman"/>
                <a:cs typeface="Times New Roman"/>
              </a:rPr>
              <a:t>GET</a:t>
            </a:r>
            <a:r>
              <a:rPr sz="2700" spc="10" dirty="0">
                <a:latin typeface="Times New Roman"/>
                <a:cs typeface="Times New Roman"/>
              </a:rPr>
              <a:t>(</a:t>
            </a:r>
            <a:r>
              <a:rPr sz="2700" spc="10" dirty="0">
                <a:solidFill>
                  <a:srgbClr val="146414"/>
                </a:solidFill>
                <a:latin typeface="Times New Roman"/>
                <a:cs typeface="Times New Roman"/>
              </a:rPr>
              <a:t>"movies"</a:t>
            </a:r>
            <a:r>
              <a:rPr sz="2700" spc="1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val movies: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Observable&lt;List&lt;Movie&gt;&gt;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904773" y="3974623"/>
            <a:ext cx="5353685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5" dirty="0">
                <a:latin typeface="Times New Roman"/>
                <a:cs typeface="Times New Roman"/>
              </a:rPr>
              <a:t>@</a:t>
            </a:r>
            <a:r>
              <a:rPr sz="2700" spc="5" dirty="0">
                <a:solidFill>
                  <a:srgbClr val="C80000"/>
                </a:solidFill>
                <a:latin typeface="Times New Roman"/>
                <a:cs typeface="Times New Roman"/>
              </a:rPr>
              <a:t>GET</a:t>
            </a:r>
            <a:r>
              <a:rPr sz="2700" spc="5" dirty="0">
                <a:latin typeface="Times New Roman"/>
                <a:cs typeface="Times New Roman"/>
              </a:rPr>
              <a:t>(</a:t>
            </a:r>
            <a:r>
              <a:rPr sz="2700" spc="5" dirty="0">
                <a:solidFill>
                  <a:srgbClr val="146414"/>
                </a:solidFill>
                <a:latin typeface="Times New Roman"/>
                <a:cs typeface="Times New Roman"/>
              </a:rPr>
              <a:t>"genres"</a:t>
            </a:r>
            <a:r>
              <a:rPr sz="2700" spc="5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val genres: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Observable&lt;List&lt;</a:t>
            </a:r>
            <a:r>
              <a:rPr sz="2700" spc="5" dirty="0">
                <a:solidFill>
                  <a:srgbClr val="D900FF"/>
                </a:solidFill>
                <a:latin typeface="Times New Roman"/>
                <a:cs typeface="Times New Roman"/>
              </a:rPr>
              <a:t>String</a:t>
            </a:r>
            <a:r>
              <a:rPr sz="2700" spc="5" dirty="0">
                <a:latin typeface="Times New Roman"/>
                <a:cs typeface="Times New Roman"/>
              </a:rPr>
              <a:t>&gt;&gt;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904773" y="5231129"/>
            <a:ext cx="7141209" cy="128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5" dirty="0">
                <a:latin typeface="Times New Roman"/>
                <a:cs typeface="Times New Roman"/>
              </a:rPr>
              <a:t>@</a:t>
            </a:r>
            <a:r>
              <a:rPr sz="2700" spc="5" dirty="0">
                <a:solidFill>
                  <a:srgbClr val="C80000"/>
                </a:solidFill>
                <a:latin typeface="Times New Roman"/>
                <a:cs typeface="Times New Roman"/>
              </a:rPr>
              <a:t>GET</a:t>
            </a:r>
            <a:r>
              <a:rPr sz="2700" spc="5" dirty="0">
                <a:latin typeface="Times New Roman"/>
                <a:cs typeface="Times New Roman"/>
              </a:rPr>
              <a:t>(</a:t>
            </a:r>
            <a:r>
              <a:rPr sz="2700" spc="5" dirty="0">
                <a:solidFill>
                  <a:srgbClr val="146414"/>
                </a:solidFill>
                <a:latin typeface="Times New Roman"/>
                <a:cs typeface="Times New Roman"/>
              </a:rPr>
              <a:t>"moviesByGenre/{genre}"</a:t>
            </a:r>
            <a:r>
              <a:rPr sz="2700" spc="5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fun moviesByGenre(@Path(</a:t>
            </a:r>
            <a:r>
              <a:rPr sz="2700" spc="5" dirty="0">
                <a:solidFill>
                  <a:srgbClr val="146414"/>
                </a:solidFill>
                <a:latin typeface="Times New Roman"/>
                <a:cs typeface="Times New Roman"/>
              </a:rPr>
              <a:t>"genre"</a:t>
            </a:r>
            <a:r>
              <a:rPr sz="2700" spc="5" dirty="0">
                <a:latin typeface="Times New Roman"/>
                <a:cs typeface="Times New Roman"/>
              </a:rPr>
              <a:t>) genre: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" dirty="0">
                <a:solidFill>
                  <a:srgbClr val="D900FF"/>
                </a:solidFill>
                <a:latin typeface="Times New Roman"/>
                <a:cs typeface="Times New Roman"/>
              </a:rPr>
              <a:t>String</a:t>
            </a:r>
            <a:r>
              <a:rPr sz="2700" spc="5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R="2268855" algn="ctr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: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Observable&lt;List&lt;Movie&gt;&gt;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904773" y="6906471"/>
            <a:ext cx="7387590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5" dirty="0">
                <a:latin typeface="Times New Roman"/>
                <a:cs typeface="Times New Roman"/>
              </a:rPr>
              <a:t>@</a:t>
            </a:r>
            <a:r>
              <a:rPr sz="2700" spc="5" dirty="0">
                <a:solidFill>
                  <a:srgbClr val="C80000"/>
                </a:solidFill>
                <a:latin typeface="Times New Roman"/>
                <a:cs typeface="Times New Roman"/>
              </a:rPr>
              <a:t>GET</a:t>
            </a:r>
            <a:r>
              <a:rPr sz="2700" spc="5" dirty="0">
                <a:latin typeface="Times New Roman"/>
                <a:cs typeface="Times New Roman"/>
              </a:rPr>
              <a:t>(</a:t>
            </a:r>
            <a:r>
              <a:rPr sz="2700" spc="5" dirty="0">
                <a:solidFill>
                  <a:srgbClr val="146414"/>
                </a:solidFill>
                <a:latin typeface="Times New Roman"/>
                <a:cs typeface="Times New Roman"/>
              </a:rPr>
              <a:t>"details/{id}"</a:t>
            </a:r>
            <a:r>
              <a:rPr sz="2700" spc="5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fun details(@Path(</a:t>
            </a:r>
            <a:r>
              <a:rPr sz="2700" spc="5" dirty="0">
                <a:solidFill>
                  <a:srgbClr val="146414"/>
                </a:solidFill>
                <a:latin typeface="Times New Roman"/>
                <a:cs typeface="Times New Roman"/>
              </a:rPr>
              <a:t>"id"</a:t>
            </a:r>
            <a:r>
              <a:rPr sz="2700" spc="5" dirty="0">
                <a:latin typeface="Times New Roman"/>
                <a:cs typeface="Times New Roman"/>
              </a:rPr>
              <a:t>) id: Int):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Observable&lt;Movie&gt;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904773" y="9419483"/>
            <a:ext cx="12223750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5" dirty="0">
                <a:latin typeface="Times New Roman"/>
                <a:cs typeface="Times New Roman"/>
              </a:rPr>
              <a:t>@</a:t>
            </a:r>
            <a:r>
              <a:rPr sz="2700" spc="5" dirty="0">
                <a:solidFill>
                  <a:srgbClr val="C80000"/>
                </a:solidFill>
                <a:latin typeface="Times New Roman"/>
                <a:cs typeface="Times New Roman"/>
              </a:rPr>
              <a:t>POST</a:t>
            </a:r>
            <a:r>
              <a:rPr sz="2700" spc="5" dirty="0">
                <a:latin typeface="Times New Roman"/>
                <a:cs typeface="Times New Roman"/>
              </a:rPr>
              <a:t>(</a:t>
            </a:r>
            <a:r>
              <a:rPr sz="2700" spc="5" dirty="0">
                <a:solidFill>
                  <a:srgbClr val="146414"/>
                </a:solidFill>
                <a:latin typeface="Times New Roman"/>
                <a:cs typeface="Times New Roman"/>
              </a:rPr>
              <a:t>"updateRating"</a:t>
            </a:r>
            <a:r>
              <a:rPr sz="2700" spc="5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fun updateRating(@Body movie: Movie):</a:t>
            </a:r>
            <a:r>
              <a:rPr sz="2700" spc="1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Observable&lt;Movie&gt;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Times New Roman"/>
              <a:cs typeface="Times New Roman"/>
            </a:endParaRPr>
          </a:p>
          <a:p>
            <a:pPr marL="6083300">
              <a:lnSpc>
                <a:spcPct val="100000"/>
              </a:lnSpc>
              <a:spcBef>
                <a:spcPts val="5"/>
              </a:spcBef>
            </a:pPr>
            <a:r>
              <a:rPr sz="2600" b="1" spc="265" dirty="0">
                <a:latin typeface="Arial"/>
                <a:cs typeface="Arial"/>
              </a:rPr>
              <a:t>https://square.github.io/retrofit/</a:t>
            </a:r>
            <a:r>
              <a:rPr sz="2600" b="1" spc="-459" dirty="0"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0918035" y="3555787"/>
            <a:ext cx="7873365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5" dirty="0">
                <a:latin typeface="Times New Roman"/>
                <a:cs typeface="Times New Roman"/>
              </a:rPr>
              <a:t>@</a:t>
            </a:r>
            <a:r>
              <a:rPr sz="2700" spc="5" dirty="0">
                <a:solidFill>
                  <a:srgbClr val="C80000"/>
                </a:solidFill>
                <a:latin typeface="Times New Roman"/>
                <a:cs typeface="Times New Roman"/>
              </a:rPr>
              <a:t>POST</a:t>
            </a:r>
            <a:r>
              <a:rPr sz="2700" spc="5" dirty="0">
                <a:latin typeface="Times New Roman"/>
                <a:cs typeface="Times New Roman"/>
              </a:rPr>
              <a:t>(</a:t>
            </a:r>
            <a:r>
              <a:rPr sz="2700" spc="5" dirty="0">
                <a:solidFill>
                  <a:srgbClr val="146414"/>
                </a:solidFill>
                <a:latin typeface="Times New Roman"/>
                <a:cs typeface="Times New Roman"/>
              </a:rPr>
              <a:t>"update"</a:t>
            </a:r>
            <a:r>
              <a:rPr sz="2700" spc="5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fun update(@Body movie: Movie):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Observable&lt;Movie&gt;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10918035" y="4812293"/>
            <a:ext cx="8481695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5" dirty="0">
                <a:latin typeface="Times New Roman"/>
                <a:cs typeface="Times New Roman"/>
              </a:rPr>
              <a:t>@</a:t>
            </a:r>
            <a:r>
              <a:rPr sz="2700" spc="5" dirty="0">
                <a:solidFill>
                  <a:srgbClr val="C80000"/>
                </a:solidFill>
                <a:latin typeface="Times New Roman"/>
                <a:cs typeface="Times New Roman"/>
              </a:rPr>
              <a:t>DELETE</a:t>
            </a:r>
            <a:r>
              <a:rPr sz="2700" spc="5" dirty="0">
                <a:latin typeface="Times New Roman"/>
                <a:cs typeface="Times New Roman"/>
              </a:rPr>
              <a:t>(</a:t>
            </a:r>
            <a:r>
              <a:rPr sz="2700" spc="5" dirty="0">
                <a:solidFill>
                  <a:srgbClr val="146414"/>
                </a:solidFill>
                <a:latin typeface="Times New Roman"/>
                <a:cs typeface="Times New Roman"/>
              </a:rPr>
              <a:t>"delete/{id}"</a:t>
            </a:r>
            <a:r>
              <a:rPr sz="2700" spc="5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fun </a:t>
            </a:r>
            <a:r>
              <a:rPr sz="2700" spc="5" dirty="0">
                <a:solidFill>
                  <a:srgbClr val="C80000"/>
                </a:solidFill>
                <a:latin typeface="Times New Roman"/>
                <a:cs typeface="Times New Roman"/>
              </a:rPr>
              <a:t>delete</a:t>
            </a:r>
            <a:r>
              <a:rPr sz="2700" spc="5" dirty="0">
                <a:latin typeface="Times New Roman"/>
                <a:cs typeface="Times New Roman"/>
              </a:rPr>
              <a:t>(@Path(</a:t>
            </a:r>
            <a:r>
              <a:rPr sz="2700" spc="5" dirty="0">
                <a:solidFill>
                  <a:srgbClr val="146414"/>
                </a:solidFill>
                <a:latin typeface="Times New Roman"/>
                <a:cs typeface="Times New Roman"/>
              </a:rPr>
              <a:t>"id"</a:t>
            </a:r>
            <a:r>
              <a:rPr sz="2700" spc="5" dirty="0">
                <a:latin typeface="Times New Roman"/>
                <a:cs typeface="Times New Roman"/>
              </a:rPr>
              <a:t>) id: Int):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Observable&lt;ResponseBody&gt;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918035" y="6068800"/>
            <a:ext cx="7451090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0" dirty="0">
                <a:latin typeface="Times New Roman"/>
                <a:cs typeface="Times New Roman"/>
              </a:rPr>
              <a:t>@</a:t>
            </a:r>
            <a:r>
              <a:rPr sz="2700" spc="10" dirty="0">
                <a:solidFill>
                  <a:srgbClr val="C80000"/>
                </a:solidFill>
                <a:latin typeface="Times New Roman"/>
                <a:cs typeface="Times New Roman"/>
              </a:rPr>
              <a:t>POST</a:t>
            </a:r>
            <a:r>
              <a:rPr sz="2700" spc="10" dirty="0">
                <a:latin typeface="Times New Roman"/>
                <a:cs typeface="Times New Roman"/>
              </a:rPr>
              <a:t>(</a:t>
            </a:r>
            <a:r>
              <a:rPr sz="2700" spc="10" dirty="0">
                <a:solidFill>
                  <a:srgbClr val="146414"/>
                </a:solidFill>
                <a:latin typeface="Times New Roman"/>
                <a:cs typeface="Times New Roman"/>
              </a:rPr>
              <a:t>"add"</a:t>
            </a:r>
            <a:r>
              <a:rPr sz="2700" spc="1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latin typeface="Times New Roman"/>
                <a:cs typeface="Times New Roman"/>
              </a:rPr>
              <a:t>fun </a:t>
            </a:r>
            <a:r>
              <a:rPr sz="2700" spc="10" dirty="0">
                <a:latin typeface="Times New Roman"/>
                <a:cs typeface="Times New Roman"/>
              </a:rPr>
              <a:t>add(@Body </a:t>
            </a:r>
            <a:r>
              <a:rPr sz="2700" spc="5" dirty="0">
                <a:latin typeface="Times New Roman"/>
                <a:cs typeface="Times New Roman"/>
              </a:rPr>
              <a:t>movie: Movie):</a:t>
            </a:r>
            <a:r>
              <a:rPr sz="2700" spc="3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Observable&lt;Movie&gt;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10918035" y="7325306"/>
            <a:ext cx="8893810" cy="128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5" dirty="0">
                <a:latin typeface="Times New Roman"/>
                <a:cs typeface="Times New Roman"/>
              </a:rPr>
              <a:t>companion object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{</a:t>
            </a:r>
            <a:endParaRPr sz="2700">
              <a:latin typeface="Times New Roman"/>
              <a:cs typeface="Times New Roman"/>
            </a:endParaRPr>
          </a:p>
          <a:p>
            <a:pPr marL="185420">
              <a:lnSpc>
                <a:spcPct val="100000"/>
              </a:lnSpc>
              <a:spcBef>
                <a:spcPts val="55"/>
              </a:spcBef>
            </a:pPr>
            <a:r>
              <a:rPr sz="2700" spc="5" dirty="0">
                <a:solidFill>
                  <a:srgbClr val="C80000"/>
                </a:solidFill>
                <a:latin typeface="Times New Roman"/>
                <a:cs typeface="Times New Roman"/>
              </a:rPr>
              <a:t>const </a:t>
            </a:r>
            <a:r>
              <a:rPr sz="2700" spc="5" dirty="0">
                <a:latin typeface="Times New Roman"/>
                <a:cs typeface="Times New Roman"/>
              </a:rPr>
              <a:t>val </a:t>
            </a:r>
            <a:r>
              <a:rPr sz="2700" spc="-5" dirty="0">
                <a:solidFill>
                  <a:srgbClr val="C80000"/>
                </a:solidFill>
                <a:latin typeface="Times New Roman"/>
                <a:cs typeface="Times New Roman"/>
              </a:rPr>
              <a:t>SERVICE_ENDPOINT </a:t>
            </a:r>
            <a:r>
              <a:rPr sz="2700" spc="10" dirty="0">
                <a:latin typeface="Times New Roman"/>
                <a:cs typeface="Times New Roman"/>
              </a:rPr>
              <a:t>=</a:t>
            </a:r>
            <a:r>
              <a:rPr sz="2700" spc="4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“http://</a:t>
            </a:r>
            <a:r>
              <a:rPr sz="2700" spc="-5" dirty="0">
                <a:solidFill>
                  <a:srgbClr val="C80000"/>
                </a:solidFill>
                <a:latin typeface="Times New Roman"/>
                <a:cs typeface="Times New Roman"/>
              </a:rPr>
              <a:t>SERVER_IP</a:t>
            </a:r>
            <a:r>
              <a:rPr sz="2700" spc="-5" dirty="0">
                <a:latin typeface="Times New Roman"/>
                <a:cs typeface="Times New Roman"/>
              </a:rPr>
              <a:t>:</a:t>
            </a:r>
            <a:r>
              <a:rPr sz="2700" spc="-5" dirty="0">
                <a:solidFill>
                  <a:srgbClr val="C80000"/>
                </a:solidFill>
                <a:latin typeface="Times New Roman"/>
                <a:cs typeface="Times New Roman"/>
              </a:rPr>
              <a:t>2022</a:t>
            </a:r>
            <a:r>
              <a:rPr sz="2700" spc="-5" dirty="0">
                <a:latin typeface="Times New Roman"/>
                <a:cs typeface="Times New Roman"/>
              </a:rPr>
              <a:t>”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904773" y="8162976"/>
            <a:ext cx="10032365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5" dirty="0">
                <a:latin typeface="Times New Roman"/>
                <a:cs typeface="Times New Roman"/>
              </a:rPr>
              <a:t>@</a:t>
            </a:r>
            <a:r>
              <a:rPr sz="2700" spc="5" dirty="0">
                <a:solidFill>
                  <a:srgbClr val="C80000"/>
                </a:solidFill>
                <a:latin typeface="Times New Roman"/>
                <a:cs typeface="Times New Roman"/>
              </a:rPr>
              <a:t>POST</a:t>
            </a:r>
            <a:r>
              <a:rPr sz="2700" spc="5" dirty="0">
                <a:latin typeface="Times New Roman"/>
                <a:cs typeface="Times New Roman"/>
              </a:rPr>
              <a:t>(</a:t>
            </a:r>
            <a:r>
              <a:rPr sz="2700" spc="5" dirty="0">
                <a:solidFill>
                  <a:srgbClr val="146414"/>
                </a:solidFill>
                <a:latin typeface="Times New Roman"/>
                <a:cs typeface="Times New Roman"/>
              </a:rPr>
              <a:t>"updateDescription"</a:t>
            </a:r>
            <a:r>
              <a:rPr sz="2700" spc="5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9852660" algn="l"/>
              </a:tabLst>
            </a:pPr>
            <a:r>
              <a:rPr sz="2700" spc="5" dirty="0">
                <a:latin typeface="Times New Roman"/>
                <a:cs typeface="Times New Roman"/>
              </a:rPr>
              <a:t>fun </a:t>
            </a:r>
            <a:r>
              <a:rPr sz="2700" spc="10" dirty="0">
                <a:latin typeface="Times New Roman"/>
                <a:cs typeface="Times New Roman"/>
              </a:rPr>
              <a:t>upd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5" dirty="0">
                <a:latin typeface="Times New Roman"/>
                <a:cs typeface="Times New Roman"/>
              </a:rPr>
              <a:t>t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15" dirty="0">
                <a:latin typeface="Times New Roman"/>
                <a:cs typeface="Times New Roman"/>
              </a:rPr>
              <a:t>D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c</a:t>
            </a:r>
            <a:r>
              <a:rPr sz="2700" spc="5" dirty="0">
                <a:latin typeface="Times New Roman"/>
                <a:cs typeface="Times New Roman"/>
              </a:rPr>
              <a:t>ription(@Body </a:t>
            </a:r>
            <a:r>
              <a:rPr sz="2700" spc="10" dirty="0">
                <a:latin typeface="Times New Roman"/>
                <a:cs typeface="Times New Roman"/>
              </a:rPr>
              <a:t>movi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: </a:t>
            </a:r>
            <a:r>
              <a:rPr sz="2700" spc="10" dirty="0">
                <a:latin typeface="Times New Roman"/>
                <a:cs typeface="Times New Roman"/>
              </a:rPr>
              <a:t>Movi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): </a:t>
            </a:r>
            <a:r>
              <a:rPr sz="2700" spc="10" dirty="0">
                <a:latin typeface="Times New Roman"/>
                <a:cs typeface="Times New Roman"/>
              </a:rPr>
              <a:t>Obs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5" dirty="0">
                <a:latin typeface="Times New Roman"/>
                <a:cs typeface="Times New Roman"/>
              </a:rPr>
              <a:t>rv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5" dirty="0">
                <a:latin typeface="Times New Roman"/>
                <a:cs typeface="Times New Roman"/>
              </a:rPr>
              <a:t>bl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10" dirty="0">
                <a:latin typeface="Times New Roman"/>
                <a:cs typeface="Times New Roman"/>
              </a:rPr>
              <a:t>&lt;Movi</a:t>
            </a:r>
            <a:r>
              <a:rPr sz="2700" dirty="0">
                <a:latin typeface="Times New Roman"/>
                <a:cs typeface="Times New Roman"/>
              </a:rPr>
              <a:t>e</a:t>
            </a:r>
            <a:r>
              <a:rPr sz="2700" spc="10" dirty="0">
                <a:latin typeface="Times New Roman"/>
                <a:cs typeface="Times New Roman"/>
              </a:rPr>
              <a:t>&gt;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10" dirty="0">
                <a:latin typeface="Times New Roman"/>
                <a:cs typeface="Times New Roman"/>
              </a:rPr>
              <a:t>}</a:t>
            </a:r>
            <a:endParaRPr sz="27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78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268359" y="810515"/>
            <a:ext cx="5567381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</a:t>
            </a:r>
            <a:r>
              <a:rPr lang="en-US" sz="9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lang="en-US" sz="9200" kern="0" spc="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9578" y="3313389"/>
            <a:ext cx="9169637" cy="697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53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519128" y="224146"/>
            <a:ext cx="706628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9200" kern="0" spc="-7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en-US" sz="9200" kern="0" spc="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1050" y="10680353"/>
            <a:ext cx="917448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600" b="1" spc="280" dirty="0">
                <a:latin typeface="Arial"/>
                <a:cs typeface="Arial"/>
              </a:rPr>
              <a:t>https://developer.android.com/guide/navigation</a:t>
            </a:r>
            <a:r>
              <a:rPr sz="2600" b="1" spc="-459" dirty="0">
                <a:latin typeface="Arial"/>
                <a:cs typeface="Arial"/>
              </a:rPr>
              <a:t> 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1560" y="1619851"/>
            <a:ext cx="13538854" cy="8984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3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394450" y="586239"/>
            <a:ext cx="5567381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</a:t>
            </a:r>
            <a:r>
              <a:rPr lang="en-US" sz="9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lang="en-US" sz="9200" kern="0" spc="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09050" y="2073275"/>
            <a:ext cx="10345234" cy="8921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74850" y="3444875"/>
            <a:ext cx="5535338" cy="328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ct val="100000"/>
              </a:lnSpc>
            </a:pPr>
            <a:r>
              <a:rPr sz="3200" b="1" spc="20" dirty="0"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r>
              <a:rPr sz="32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45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n-US" sz="3200" b="1" spc="45" dirty="0" smtClean="0">
                <a:latin typeface="Arial" panose="020B0604020202020204" pitchFamily="34" charset="0"/>
                <a:cs typeface="Arial" panose="020B0604020202020204" pitchFamily="34" charset="0"/>
              </a:rPr>
              <a:t>s: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33375">
              <a:lnSpc>
                <a:spcPct val="100000"/>
              </a:lnSpc>
              <a:buSzPct val="146296"/>
              <a:buChar char="•"/>
              <a:tabLst>
                <a:tab pos="346710" algn="l"/>
              </a:tabLst>
            </a:pP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200" b="1" spc="45" dirty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sz="3200" b="1" spc="5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3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5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33375">
              <a:lnSpc>
                <a:spcPct val="100000"/>
              </a:lnSpc>
              <a:spcBef>
                <a:spcPts val="3200"/>
              </a:spcBef>
              <a:buSzPct val="146296"/>
              <a:buChar char="•"/>
              <a:tabLst>
                <a:tab pos="346710" algn="l"/>
              </a:tabLst>
            </a:pPr>
            <a:r>
              <a:rPr sz="3200" b="1" spc="-3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b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35" dirty="0">
                <a:latin typeface="Arial" panose="020B0604020202020204" pitchFamily="34" charset="0"/>
                <a:cs typeface="Arial" panose="020B0604020202020204" pitchFamily="34" charset="0"/>
              </a:rPr>
              <a:t>plugin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33375">
              <a:lnSpc>
                <a:spcPct val="100000"/>
              </a:lnSpc>
              <a:spcBef>
                <a:spcPts val="3200"/>
              </a:spcBef>
              <a:buSzPct val="146296"/>
              <a:buChar char="•"/>
              <a:tabLst>
                <a:tab pos="346710" algn="l"/>
              </a:tabLst>
            </a:pPr>
            <a:r>
              <a:rPr sz="3200" b="1" spc="-30" dirty="0">
                <a:latin typeface="Arial" panose="020B0604020202020204" pitchFamily="34" charset="0"/>
                <a:cs typeface="Arial" panose="020B0604020202020204" pitchFamily="34" charset="0"/>
              </a:rPr>
              <a:t>Tooling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0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268359" y="810515"/>
            <a:ext cx="5567381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</a:t>
            </a:r>
            <a:r>
              <a:rPr lang="en-US" sz="9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lang="en-US" sz="9200" kern="0" spc="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6850" y="3825875"/>
            <a:ext cx="4953000" cy="242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buSzPct val="146774"/>
              <a:buChar char="•"/>
              <a:tabLst>
                <a:tab pos="396875" algn="l"/>
              </a:tabLst>
            </a:pPr>
            <a:r>
              <a:rPr sz="3200" b="1" spc="25" dirty="0">
                <a:latin typeface="Arial"/>
                <a:cs typeface="Arial"/>
              </a:rPr>
              <a:t>Navigation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15" dirty="0">
                <a:latin typeface="Arial"/>
                <a:cs typeface="Arial"/>
              </a:rPr>
              <a:t>Graph</a:t>
            </a:r>
            <a:endParaRPr sz="3200" b="1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200" b="1" spc="25" dirty="0" err="1" smtClean="0">
                <a:latin typeface="Arial"/>
                <a:cs typeface="Arial"/>
              </a:rPr>
              <a:t>NavHostFragment</a:t>
            </a:r>
            <a:endParaRPr sz="3200" b="1" dirty="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3700"/>
              </a:spcBef>
              <a:buSzPct val="146774"/>
              <a:buChar char="•"/>
              <a:tabLst>
                <a:tab pos="396875" algn="l"/>
              </a:tabLst>
            </a:pPr>
            <a:r>
              <a:rPr sz="3200" b="1" spc="15" dirty="0">
                <a:latin typeface="Arial"/>
                <a:cs typeface="Arial"/>
              </a:rPr>
              <a:t>NavController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33250" y="2259977"/>
            <a:ext cx="7828380" cy="6834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4050" y="9333604"/>
            <a:ext cx="12606244" cy="1925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6650" y="2073275"/>
            <a:ext cx="3859527" cy="6709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13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156450" y="396875"/>
            <a:ext cx="5567381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</a:t>
            </a:r>
            <a:r>
              <a:rPr lang="en-US" sz="92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9200" kern="0" spc="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endParaRPr lang="en-US" sz="9200" kern="0" spc="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2061" y="1812647"/>
            <a:ext cx="17072590" cy="8942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37250" y="10888316"/>
            <a:ext cx="917448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280" dirty="0">
                <a:latin typeface="Arial"/>
                <a:cs typeface="Arial"/>
              </a:rPr>
              <a:t>https://developer.android.com/guide/navigation</a:t>
            </a:r>
            <a:r>
              <a:rPr sz="2600" b="1" spc="-459" dirty="0">
                <a:latin typeface="Arial"/>
                <a:cs typeface="Arial"/>
              </a:rPr>
              <a:t> </a:t>
            </a:r>
            <a:endParaRPr sz="2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65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1124</Words>
  <Application>Microsoft Office PowerPoint</Application>
  <PresentationFormat>Custom</PresentationFormat>
  <Paragraphs>240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Course 3 – HTTP API calls. Jetpack Compose navigation. Local persistence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</dc:title>
  <cp:lastModifiedBy>Adrian Sterca</cp:lastModifiedBy>
  <cp:revision>19</cp:revision>
  <dcterms:created xsi:type="dcterms:W3CDTF">2024-10-14T00:05:50Z</dcterms:created>
  <dcterms:modified xsi:type="dcterms:W3CDTF">2024-12-30T11:38:53Z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2024-10-12T00:00:00Z</vt:filetime>
  </property>
  <property fmtid="{D5CDD505-2E9C-101B-9397-08002B2CF9AE}" pid="3" name="Creator">
    <vt:lpwstr>Keynote</vt:lpwstr>
  </property>
  <property fmtid="{D5CDD505-2E9C-101B-9397-08002B2CF9AE}" pid="4" name="LastSaved">
    <vt:filetime>2024-10-13T00:00:00Z</vt:filetime>
  </property>
</Properties>
</file>