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59" r:id="rId6"/>
    <p:sldId id="260" r:id="rId7"/>
    <p:sldId id="277" r:id="rId8"/>
    <p:sldId id="261" r:id="rId9"/>
    <p:sldId id="276" r:id="rId10"/>
    <p:sldId id="278" r:id="rId11"/>
    <p:sldId id="275" r:id="rId12"/>
    <p:sldId id="279" r:id="rId13"/>
    <p:sldId id="266" r:id="rId14"/>
    <p:sldId id="280" r:id="rId15"/>
    <p:sldId id="262" r:id="rId16"/>
    <p:sldId id="263" r:id="rId17"/>
    <p:sldId id="281" r:id="rId18"/>
    <p:sldId id="282" r:id="rId19"/>
    <p:sldId id="264" r:id="rId20"/>
    <p:sldId id="267" r:id="rId21"/>
    <p:sldId id="268" r:id="rId22"/>
    <p:sldId id="283" r:id="rId23"/>
    <p:sldId id="284" r:id="rId24"/>
    <p:sldId id="269" r:id="rId25"/>
    <p:sldId id="285" r:id="rId26"/>
    <p:sldId id="286" r:id="rId27"/>
    <p:sldId id="287" r:id="rId28"/>
    <p:sldId id="270" r:id="rId29"/>
    <p:sldId id="290" r:id="rId30"/>
    <p:sldId id="289" r:id="rId31"/>
    <p:sldId id="288" r:id="rId32"/>
    <p:sldId id="271" r:id="rId33"/>
    <p:sldId id="291" r:id="rId34"/>
    <p:sldId id="272" r:id="rId35"/>
    <p:sldId id="265" r:id="rId36"/>
    <p:sldId id="292" r:id="rId37"/>
    <p:sldId id="293" r:id="rId38"/>
    <p:sldId id="294" r:id="rId39"/>
    <p:sldId id="296" r:id="rId40"/>
    <p:sldId id="297" r:id="rId41"/>
    <p:sldId id="273"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10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98345CB-D65F-45F1-A1D2-2270A13DAB60}" type="datetimeFigureOut">
              <a:rPr lang="en-US" smtClean="0"/>
              <a:t>3/19/2021</a:t>
            </a:fld>
            <a:endParaRPr lang="en-US"/>
          </a:p>
        </p:txBody>
      </p:sp>
      <p:sp>
        <p:nvSpPr>
          <p:cNvPr id="8" name="Slide Number Placeholder 7"/>
          <p:cNvSpPr>
            <a:spLocks noGrp="1"/>
          </p:cNvSpPr>
          <p:nvPr>
            <p:ph type="sldNum" sz="quarter" idx="11"/>
          </p:nvPr>
        </p:nvSpPr>
        <p:spPr/>
        <p:txBody>
          <a:bodyPr/>
          <a:lstStyle/>
          <a:p>
            <a:fld id="{920B3BCB-B86C-4708-9137-32DE6C65D3C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345CB-D65F-45F1-A1D2-2270A13DAB6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B3BCB-B86C-4708-9137-32DE6C65D3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345CB-D65F-45F1-A1D2-2270A13DAB6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B3BCB-B86C-4708-9137-32DE6C65D3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98345CB-D65F-45F1-A1D2-2270A13DAB6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B3BCB-B86C-4708-9137-32DE6C65D3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345CB-D65F-45F1-A1D2-2270A13DAB6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B3BCB-B86C-4708-9137-32DE6C65D3C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98345CB-D65F-45F1-A1D2-2270A13DAB60}"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B3BCB-B86C-4708-9137-32DE6C65D3C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98345CB-D65F-45F1-A1D2-2270A13DAB60}"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B3BCB-B86C-4708-9137-32DE6C65D3C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8345CB-D65F-45F1-A1D2-2270A13DAB60}"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B3BCB-B86C-4708-9137-32DE6C65D3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345CB-D65F-45F1-A1D2-2270A13DAB60}"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B3BCB-B86C-4708-9137-32DE6C65D3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345CB-D65F-45F1-A1D2-2270A13DAB60}"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B3BCB-B86C-4708-9137-32DE6C65D3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345CB-D65F-45F1-A1D2-2270A13DAB60}"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B3BCB-B86C-4708-9137-32DE6C65D3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98345CB-D65F-45F1-A1D2-2270A13DAB60}" type="datetimeFigureOut">
              <a:rPr lang="en-US" smtClean="0"/>
              <a:t>3/19/2021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20B3BCB-B86C-4708-9137-32DE6C65D3C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olumbia.edu/cu/computinghistory/026.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Universal_Turing_machin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Theoretical Fundamentals of Computer Science</a:t>
            </a:r>
            <a:endParaRPr lang="en-US" sz="72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791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computer punched cards, 1944</a:t>
            </a:r>
            <a:endParaRPr lang="en-US" dirty="0"/>
          </a:p>
        </p:txBody>
      </p:sp>
      <p:pic>
        <p:nvPicPr>
          <p:cNvPr id="4098" name="Picture 2" descr="https://upload.wikimedia.org/wikipedia/commons/thumb/f/fa/Harvard_Mark_I_program_tape.agr.jpg/800px-Harvard_Mark_I_program_tape.a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365645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72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a:t>
            </a:r>
            <a:r>
              <a:rPr lang="en-US" smtClean="0"/>
              <a:t>” Punched cards, 1990</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09600" y="1752600"/>
            <a:ext cx="792480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34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punched cards</a:t>
            </a:r>
            <a:endParaRPr lang="en-US" dirty="0"/>
          </a:p>
        </p:txBody>
      </p:sp>
      <p:sp>
        <p:nvSpPr>
          <p:cNvPr id="3" name="Content Placeholder 2"/>
          <p:cNvSpPr>
            <a:spLocks noGrp="1"/>
          </p:cNvSpPr>
          <p:nvPr>
            <p:ph idx="1"/>
          </p:nvPr>
        </p:nvSpPr>
        <p:spPr/>
        <p:txBody>
          <a:bodyPr>
            <a:normAutofit fontScale="92500"/>
          </a:bodyPr>
          <a:lstStyle/>
          <a:p>
            <a:r>
              <a:rPr lang="en-US" dirty="0" smtClean="0"/>
              <a:t>There’s no standard for punched cards; different manufacturers use different formats</a:t>
            </a:r>
          </a:p>
          <a:p>
            <a:r>
              <a:rPr lang="en-US" dirty="0" smtClean="0"/>
              <a:t>Most formats rely on 6-bit BCDIC code, where some bits represent a “zone” and the rest represent “an index in that zone”</a:t>
            </a:r>
          </a:p>
          <a:p>
            <a:r>
              <a:rPr lang="en-US" dirty="0" smtClean="0"/>
              <a:t>A column always encodes one symbol (letter, digit etc.)</a:t>
            </a:r>
          </a:p>
          <a:p>
            <a:r>
              <a:rPr lang="en-US" dirty="0" smtClean="0"/>
              <a:t>There are 9 rows for the “index” (1-9) and three rows for the “zone” (0, 11, 12) – 4 zones (0, 11, 12 or none punched)</a:t>
            </a:r>
          </a:p>
          <a:p>
            <a:r>
              <a:rPr lang="en-US" dirty="0" smtClean="0"/>
              <a:t>An example of a format is at:</a:t>
            </a:r>
          </a:p>
          <a:p>
            <a:pPr marL="0" indent="0">
              <a:buNone/>
            </a:pPr>
            <a:r>
              <a:rPr lang="en-US" dirty="0">
                <a:hlinkClick r:id="rId2"/>
              </a:rPr>
              <a:t>http://www.columbia.edu/cu/computinghistory/026.html</a:t>
            </a:r>
            <a:endParaRPr lang="en-US" dirty="0"/>
          </a:p>
        </p:txBody>
      </p:sp>
    </p:spTree>
    <p:extLst>
      <p:ext uri="{BB962C8B-B14F-4D97-AF65-F5344CB8AC3E}">
        <p14:creationId xmlns:p14="http://schemas.microsoft.com/office/powerpoint/2010/main" val="327263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Herman Hollerith</a:t>
            </a:r>
            <a:endParaRPr lang="en-US" dirty="0"/>
          </a:p>
        </p:txBody>
      </p:sp>
      <p:sp>
        <p:nvSpPr>
          <p:cNvPr id="3" name="Content Placeholder 2"/>
          <p:cNvSpPr>
            <a:spLocks noGrp="1"/>
          </p:cNvSpPr>
          <p:nvPr>
            <p:ph idx="1"/>
          </p:nvPr>
        </p:nvSpPr>
        <p:spPr/>
        <p:txBody>
          <a:bodyPr/>
          <a:lstStyle/>
          <a:p>
            <a:r>
              <a:rPr lang="en-US" dirty="0" smtClean="0"/>
              <a:t>Businessman, inventor, statistician</a:t>
            </a:r>
          </a:p>
          <a:p>
            <a:r>
              <a:rPr lang="en-US" dirty="0" smtClean="0"/>
              <a:t>Worked for the United States Census Bureau</a:t>
            </a:r>
            <a:endParaRPr lang="en-US" dirty="0"/>
          </a:p>
        </p:txBody>
      </p:sp>
      <p:pic>
        <p:nvPicPr>
          <p:cNvPr id="4098" name="Picture 2" descr="Imag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20955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7/7c/1890_Census_Hollerith_Electrical_Counting_Machines_Sci_Amer.jpg/220px-1890_Census_Hollerith_Electrical_Counting_Machines_Sci_A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126" y="2867891"/>
            <a:ext cx="3907489"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7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Herman Hollerith, 1890 census</a:t>
            </a:r>
          </a:p>
        </p:txBody>
      </p:sp>
      <p:sp>
        <p:nvSpPr>
          <p:cNvPr id="3" name="Content Placeholder 2"/>
          <p:cNvSpPr>
            <a:spLocks noGrp="1"/>
          </p:cNvSpPr>
          <p:nvPr>
            <p:ph idx="1"/>
          </p:nvPr>
        </p:nvSpPr>
        <p:spPr>
          <a:xfrm>
            <a:off x="457200" y="1600200"/>
            <a:ext cx="8686800" cy="4800600"/>
          </a:xfrm>
        </p:spPr>
        <p:txBody>
          <a:bodyPr/>
          <a:lstStyle/>
          <a:p>
            <a:r>
              <a:rPr lang="en-US" dirty="0" smtClean="0"/>
              <a:t>Patented and created tabulating machines to be used in the 1890 US census – the census was completed 2 years before estimated time</a:t>
            </a:r>
          </a:p>
          <a:p>
            <a:r>
              <a:rPr lang="en-US" dirty="0" smtClean="0"/>
              <a:t>Founded the Tabulating Machine Company which merged later with 4 other companies and formed IBM</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886200"/>
            <a:ext cx="4355298"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4" y="3733800"/>
            <a:ext cx="357839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108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David Hilbert’s list of unsolved mathematical problems, 1900</a:t>
            </a:r>
            <a:endParaRPr lang="en-US" sz="4400" dirty="0"/>
          </a:p>
        </p:txBody>
      </p:sp>
      <p:sp>
        <p:nvSpPr>
          <p:cNvPr id="3" name="Content Placeholder 2"/>
          <p:cNvSpPr>
            <a:spLocks noGrp="1"/>
          </p:cNvSpPr>
          <p:nvPr>
            <p:ph idx="1"/>
          </p:nvPr>
        </p:nvSpPr>
        <p:spPr>
          <a:xfrm>
            <a:off x="457200" y="1798637"/>
            <a:ext cx="8229600" cy="4525963"/>
          </a:xfrm>
        </p:spPr>
        <p:txBody>
          <a:bodyPr/>
          <a:lstStyle/>
          <a:p>
            <a:r>
              <a:rPr lang="en-US" dirty="0" smtClean="0"/>
              <a:t>1900, Paris, Math Conference – 10 initial problems</a:t>
            </a:r>
          </a:p>
          <a:p>
            <a:r>
              <a:rPr lang="en-US" dirty="0" smtClean="0"/>
              <a:t>List </a:t>
            </a:r>
            <a:r>
              <a:rPr lang="en-US" dirty="0"/>
              <a:t>is </a:t>
            </a:r>
            <a:r>
              <a:rPr lang="en-US" dirty="0" smtClean="0"/>
              <a:t>here (23 problems): </a:t>
            </a:r>
            <a:r>
              <a:rPr lang="en-US" sz="2000" dirty="0"/>
              <a:t>http://mathworld.wolfram.com/HilbertsProblems.html</a:t>
            </a:r>
            <a:endParaRPr lang="en-US" dirty="0" smtClean="0"/>
          </a:p>
          <a:p>
            <a:r>
              <a:rPr lang="en-US" dirty="0" smtClean="0"/>
              <a:t>2</a:t>
            </a:r>
            <a:r>
              <a:rPr lang="en-US" baseline="30000" dirty="0" smtClean="0"/>
              <a:t>nd</a:t>
            </a:r>
            <a:r>
              <a:rPr lang="en-US" dirty="0" smtClean="0"/>
              <a:t> problem:</a:t>
            </a:r>
          </a:p>
          <a:p>
            <a:pPr marL="0" indent="0">
              <a:buNone/>
            </a:pPr>
            <a:r>
              <a:rPr lang="en-US" dirty="0" smtClean="0"/>
              <a:t>Prove that the axioms of arithmetic are consistent.</a:t>
            </a:r>
            <a:endParaRPr lang="en-US" dirty="0"/>
          </a:p>
        </p:txBody>
      </p:sp>
      <p:pic>
        <p:nvPicPr>
          <p:cNvPr id="1026" name="Picture 2" descr="Image result for david hilb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5753100" cy="29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130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Kurt </a:t>
            </a:r>
            <a:r>
              <a:rPr lang="en-US" dirty="0" err="1" smtClean="0"/>
              <a:t>Goedel’s</a:t>
            </a:r>
            <a:r>
              <a:rPr lang="en-US" dirty="0" smtClean="0"/>
              <a:t> </a:t>
            </a:r>
            <a:r>
              <a:rPr lang="en-US" dirty="0" err="1" smtClean="0"/>
              <a:t>incompletness</a:t>
            </a:r>
            <a:r>
              <a:rPr lang="en-US" dirty="0" smtClean="0"/>
              <a:t> theorem, 1931</a:t>
            </a:r>
            <a:endParaRPr lang="en-US" dirty="0"/>
          </a:p>
        </p:txBody>
      </p:sp>
      <p:sp>
        <p:nvSpPr>
          <p:cNvPr id="3" name="Content Placeholder 2"/>
          <p:cNvSpPr>
            <a:spLocks noGrp="1"/>
          </p:cNvSpPr>
          <p:nvPr>
            <p:ph idx="1"/>
          </p:nvPr>
        </p:nvSpPr>
        <p:spPr/>
        <p:txBody>
          <a:bodyPr/>
          <a:lstStyle/>
          <a:p>
            <a:r>
              <a:rPr lang="en-US" dirty="0"/>
              <a:t>Could there exist, at least in principle, a definite method or process by which it could be decided whether any given mathematical assertion was </a:t>
            </a:r>
            <a:r>
              <a:rPr lang="en-US" dirty="0" smtClean="0"/>
              <a:t>provable? [</a:t>
            </a:r>
            <a:r>
              <a:rPr lang="en-US" i="1" dirty="0" err="1"/>
              <a:t>Entscheidungsproblem</a:t>
            </a:r>
            <a:r>
              <a:rPr lang="en-US" dirty="0" smtClean="0"/>
              <a:t>]</a:t>
            </a:r>
            <a:endParaRPr lang="en-US" dirty="0"/>
          </a:p>
        </p:txBody>
      </p:sp>
      <p:pic>
        <p:nvPicPr>
          <p:cNvPr id="1026" name="Picture 2" descr="D:\Forest\Didactic\2017-2018\HCS\Istoria algoritmilor\KurtGoe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76600"/>
            <a:ext cx="4197401"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12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Goedel’s</a:t>
            </a:r>
            <a:r>
              <a:rPr lang="en-US" dirty="0" smtClean="0"/>
              <a:t> </a:t>
            </a:r>
            <a:r>
              <a:rPr lang="en-US" dirty="0" err="1" smtClean="0"/>
              <a:t>incompletness</a:t>
            </a:r>
            <a:r>
              <a:rPr lang="en-US" dirty="0" smtClean="0"/>
              <a:t> theorems</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theorem: no consistent system of axioms like the arithmetic system is capable of proving all available truths in the system (i.e. there are true statements about the natural numbers that can not be proven correct within the arithmetic system)</a:t>
            </a:r>
          </a:p>
          <a:p>
            <a:r>
              <a:rPr lang="en-US" dirty="0" smtClean="0"/>
              <a:t>2</a:t>
            </a:r>
            <a:r>
              <a:rPr lang="en-US" baseline="30000" dirty="0" smtClean="0"/>
              <a:t>nd</a:t>
            </a:r>
            <a:r>
              <a:rPr lang="en-US" dirty="0" smtClean="0"/>
              <a:t> theorem: the consistency of an axiomatic system can not be proven from within the system</a:t>
            </a:r>
            <a:endParaRPr lang="en-US" dirty="0"/>
          </a:p>
        </p:txBody>
      </p:sp>
    </p:spTree>
    <p:extLst>
      <p:ext uri="{BB962C8B-B14F-4D97-AF65-F5344CB8AC3E}">
        <p14:creationId xmlns:p14="http://schemas.microsoft.com/office/powerpoint/2010/main" val="209305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Kurt </a:t>
            </a:r>
            <a:r>
              <a:rPr lang="en-US" dirty="0" err="1" smtClean="0"/>
              <a:t>Goedel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057400"/>
            <a:ext cx="3340608"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057400"/>
            <a:ext cx="3810000" cy="3667125"/>
          </a:xfrm>
          <a:prstGeom prst="rect">
            <a:avLst/>
          </a:prstGeom>
        </p:spPr>
      </p:pic>
    </p:spTree>
    <p:extLst>
      <p:ext uri="{BB962C8B-B14F-4D97-AF65-F5344CB8AC3E}">
        <p14:creationId xmlns:p14="http://schemas.microsoft.com/office/powerpoint/2010/main" val="2818079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a:t>
            </a:r>
            <a:r>
              <a:rPr lang="en-US" dirty="0" err="1" smtClean="0"/>
              <a:t>Mathison</a:t>
            </a:r>
            <a:r>
              <a:rPr lang="en-US" dirty="0" smtClean="0"/>
              <a:t> Turing</a:t>
            </a:r>
            <a:br>
              <a:rPr lang="en-US" dirty="0" smtClean="0"/>
            </a:br>
            <a:r>
              <a:rPr lang="en-US" dirty="0" smtClean="0"/>
              <a:t>1912-1954</a:t>
            </a:r>
            <a:endParaRPr lang="en-US" dirty="0"/>
          </a:p>
        </p:txBody>
      </p:sp>
      <p:pic>
        <p:nvPicPr>
          <p:cNvPr id="2050" name="Picture 2" descr="file:///D:/Forest/Didactic/2017-2018/HCS/Istoria%20algoritmilor/Alan_turing_files/225px-Alan_Turing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276600" cy="409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2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First mechanical general purpose computers: Differential engine</a:t>
            </a:r>
            <a:endParaRPr lang="en-US" sz="4000" dirty="0"/>
          </a:p>
        </p:txBody>
      </p:sp>
      <p:sp>
        <p:nvSpPr>
          <p:cNvPr id="3" name="Content Placeholder 2"/>
          <p:cNvSpPr>
            <a:spLocks noGrp="1"/>
          </p:cNvSpPr>
          <p:nvPr>
            <p:ph idx="1"/>
          </p:nvPr>
        </p:nvSpPr>
        <p:spPr>
          <a:xfrm>
            <a:off x="457200" y="1600200"/>
            <a:ext cx="8305800" cy="5257800"/>
          </a:xfrm>
        </p:spPr>
        <p:txBody>
          <a:bodyPr>
            <a:normAutofit/>
          </a:bodyPr>
          <a:lstStyle/>
          <a:p>
            <a:r>
              <a:rPr lang="en-US" dirty="0" smtClean="0"/>
              <a:t>Designed by Charles Babbage in 1822-1842</a:t>
            </a:r>
          </a:p>
          <a:p>
            <a:r>
              <a:rPr lang="en-US" dirty="0" smtClean="0"/>
              <a:t>Not exactly a general purpose computer</a:t>
            </a:r>
          </a:p>
          <a:p>
            <a:r>
              <a:rPr lang="en-US" dirty="0" smtClean="0"/>
              <a:t>Would compute polynomial functions by using the method of finite differences</a:t>
            </a:r>
          </a:p>
          <a:p>
            <a:r>
              <a:rPr lang="en-US" dirty="0" smtClean="0"/>
              <a:t>Babbage built a small prototype in 1822</a:t>
            </a:r>
          </a:p>
          <a:p>
            <a:r>
              <a:rPr lang="en-US" dirty="0" smtClean="0"/>
              <a:t>Babbage got a 1700 pounds grant from the British government in 1823 and abandoned the project in 1842 after spending 17000 pounds (due to technological problems)</a:t>
            </a:r>
          </a:p>
          <a:p>
            <a:r>
              <a:rPr lang="en-US" dirty="0" smtClean="0"/>
              <a:t>Represented numbers in base 10; negative numbers are represented as ten’s complement</a:t>
            </a:r>
            <a:endParaRPr lang="en-US" dirty="0"/>
          </a:p>
        </p:txBody>
      </p:sp>
    </p:spTree>
    <p:extLst>
      <p:ext uri="{BB962C8B-B14F-4D97-AF65-F5344CB8AC3E}">
        <p14:creationId xmlns:p14="http://schemas.microsoft.com/office/powerpoint/2010/main" val="1998142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a:t>
            </a:r>
            <a:endParaRPr lang="en-US" dirty="0"/>
          </a:p>
        </p:txBody>
      </p:sp>
      <p:sp>
        <p:nvSpPr>
          <p:cNvPr id="3" name="Content Placeholder 2"/>
          <p:cNvSpPr>
            <a:spLocks noGrp="1"/>
          </p:cNvSpPr>
          <p:nvPr>
            <p:ph idx="1"/>
          </p:nvPr>
        </p:nvSpPr>
        <p:spPr>
          <a:xfrm>
            <a:off x="457200" y="1600200"/>
            <a:ext cx="8305800" cy="5029200"/>
          </a:xfrm>
        </p:spPr>
        <p:txBody>
          <a:bodyPr/>
          <a:lstStyle/>
          <a:p>
            <a:r>
              <a:rPr lang="en-US" dirty="0" smtClean="0"/>
              <a:t>Interested in science at a young age; the interest of English public schools at that time was in literature and classics; headmaster of </a:t>
            </a:r>
            <a:r>
              <a:rPr lang="en-US" dirty="0" err="1" smtClean="0"/>
              <a:t>Sherborne</a:t>
            </a:r>
            <a:r>
              <a:rPr lang="en-US" dirty="0" smtClean="0"/>
              <a:t> </a:t>
            </a:r>
            <a:r>
              <a:rPr lang="en-US" dirty="0"/>
              <a:t>School said: </a:t>
            </a:r>
            <a:r>
              <a:rPr lang="en-US" dirty="0" smtClean="0"/>
              <a:t>“If </a:t>
            </a:r>
            <a:r>
              <a:rPr lang="en-US" dirty="0"/>
              <a:t>he is to be solely a Scientific Specialist, he is wasting his time at a Public School</a:t>
            </a:r>
            <a:r>
              <a:rPr lang="en-US" dirty="0" smtClean="0"/>
              <a:t>.”</a:t>
            </a:r>
          </a:p>
          <a:p>
            <a:r>
              <a:rPr lang="en-US" dirty="0" smtClean="0"/>
              <a:t>Loved school: 1</a:t>
            </a:r>
            <a:r>
              <a:rPr lang="en-US" baseline="30000" dirty="0" smtClean="0"/>
              <a:t>st</a:t>
            </a:r>
            <a:r>
              <a:rPr lang="en-US" dirty="0" smtClean="0"/>
              <a:t> day of schools, </a:t>
            </a:r>
            <a:r>
              <a:rPr lang="en-US" dirty="0"/>
              <a:t>general strike =&gt; rode his bicycle unaccompanied 60 miles (97 km) from Southampton to </a:t>
            </a:r>
            <a:r>
              <a:rPr lang="en-US" dirty="0" err="1"/>
              <a:t>Sherborne</a:t>
            </a:r>
            <a:r>
              <a:rPr lang="en-US" dirty="0"/>
              <a:t>, stopping overnight at an </a:t>
            </a:r>
            <a:r>
              <a:rPr lang="en-US" dirty="0" smtClean="0"/>
              <a:t>inn</a:t>
            </a:r>
          </a:p>
          <a:p>
            <a:r>
              <a:rPr lang="en-US" dirty="0" smtClean="0"/>
              <a:t>showed stunning abilities for mathematics at a young age: by age 15 he solved advanced math problems without studying elementary calculus; at age 16 he understood Einstein’s work on relativity</a:t>
            </a:r>
            <a:endParaRPr lang="en-US" dirty="0"/>
          </a:p>
        </p:txBody>
      </p:sp>
    </p:spTree>
    <p:extLst>
      <p:ext uri="{BB962C8B-B14F-4D97-AF65-F5344CB8AC3E}">
        <p14:creationId xmlns:p14="http://schemas.microsoft.com/office/powerpoint/2010/main" val="141327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studies</a:t>
            </a:r>
            <a:endParaRPr lang="en-US" dirty="0"/>
          </a:p>
        </p:txBody>
      </p:sp>
      <p:sp>
        <p:nvSpPr>
          <p:cNvPr id="3" name="Content Placeholder 2"/>
          <p:cNvSpPr>
            <a:spLocks noGrp="1"/>
          </p:cNvSpPr>
          <p:nvPr>
            <p:ph idx="1"/>
          </p:nvPr>
        </p:nvSpPr>
        <p:spPr>
          <a:xfrm>
            <a:off x="381000" y="1447800"/>
            <a:ext cx="8610600" cy="5181600"/>
          </a:xfrm>
        </p:spPr>
        <p:txBody>
          <a:bodyPr>
            <a:normAutofit lnSpcReduction="10000"/>
          </a:bodyPr>
          <a:lstStyle/>
          <a:p>
            <a:r>
              <a:rPr lang="en-US" dirty="0" smtClean="0"/>
              <a:t>From 1931 </a:t>
            </a:r>
            <a:r>
              <a:rPr lang="en-US" dirty="0"/>
              <a:t>to 1934 </a:t>
            </a:r>
            <a:r>
              <a:rPr lang="en-US" dirty="0" smtClean="0"/>
              <a:t>he studied at </a:t>
            </a:r>
            <a:r>
              <a:rPr lang="en-US" dirty="0"/>
              <a:t>King's College, </a:t>
            </a:r>
            <a:r>
              <a:rPr lang="en-US" dirty="0" smtClean="0"/>
              <a:t>Cambridge</a:t>
            </a:r>
          </a:p>
          <a:p>
            <a:r>
              <a:rPr lang="en-US" dirty="0" smtClean="0"/>
              <a:t>In 1935 at age 22 he was elected as Fellow  of King’s College due to his dissertation (where he proved the Central Limit Theorem in Probability)</a:t>
            </a:r>
          </a:p>
          <a:p>
            <a:r>
              <a:rPr lang="en-US" dirty="0" smtClean="0"/>
              <a:t>Wrote </a:t>
            </a:r>
            <a:r>
              <a:rPr lang="en-US" dirty="0"/>
              <a:t>a paper </a:t>
            </a:r>
            <a:r>
              <a:rPr lang="en-US" dirty="0" smtClean="0"/>
              <a:t>“On </a:t>
            </a:r>
            <a:r>
              <a:rPr lang="en-US" dirty="0"/>
              <a:t>Computable Numbers, with an Application to the </a:t>
            </a:r>
            <a:r>
              <a:rPr lang="en-US" dirty="0" err="1" smtClean="0"/>
              <a:t>Entscheidungsproblem</a:t>
            </a:r>
            <a:r>
              <a:rPr lang="en-US" dirty="0" smtClean="0"/>
              <a:t>” </a:t>
            </a:r>
            <a:r>
              <a:rPr lang="en-US" dirty="0"/>
              <a:t>(1936</a:t>
            </a:r>
            <a:r>
              <a:rPr lang="en-US" dirty="0" smtClean="0"/>
              <a:t>) in which he proved </a:t>
            </a:r>
            <a:r>
              <a:rPr lang="en-US" dirty="0" err="1" smtClean="0"/>
              <a:t>Goedel’s</a:t>
            </a:r>
            <a:r>
              <a:rPr lang="en-US" dirty="0" smtClean="0"/>
              <a:t> theorem using </a:t>
            </a:r>
            <a:r>
              <a:rPr lang="en-US" dirty="0" smtClean="0">
                <a:hlinkClick r:id="rId2" tooltip="Universal Turing machine"/>
              </a:rPr>
              <a:t>Universal </a:t>
            </a:r>
            <a:r>
              <a:rPr lang="en-US" dirty="0">
                <a:hlinkClick r:id="rId2" tooltip="Universal Turing machine"/>
              </a:rPr>
              <a:t>Turing </a:t>
            </a:r>
            <a:r>
              <a:rPr lang="en-US" dirty="0" smtClean="0">
                <a:hlinkClick r:id="rId2" tooltip="Universal Turing machine"/>
              </a:rPr>
              <a:t>Machines</a:t>
            </a:r>
            <a:endParaRPr lang="en-US" dirty="0" smtClean="0"/>
          </a:p>
          <a:p>
            <a:r>
              <a:rPr lang="en-US" dirty="0" smtClean="0"/>
              <a:t>In 1936 moved to Princeton Univ. and in 1938 he obtained a </a:t>
            </a:r>
            <a:r>
              <a:rPr lang="en-US" dirty="0"/>
              <a:t>PhD in Mathematics under  supervision of Alonzo Church</a:t>
            </a:r>
          </a:p>
          <a:p>
            <a:r>
              <a:rPr lang="en-US" dirty="0" smtClean="0"/>
              <a:t>John von Neumann wanted to hire him as postdoc. assistant, but Alan Turing left for England.</a:t>
            </a:r>
            <a:endParaRPr lang="en-US" dirty="0"/>
          </a:p>
        </p:txBody>
      </p:sp>
    </p:spTree>
    <p:extLst>
      <p:ext uri="{BB962C8B-B14F-4D97-AF65-F5344CB8AC3E}">
        <p14:creationId xmlns:p14="http://schemas.microsoft.com/office/powerpoint/2010/main" val="1951257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Turing’s halting problem</a:t>
            </a:r>
            <a:endParaRPr lang="en-US" dirty="0"/>
          </a:p>
        </p:txBody>
      </p:sp>
      <p:sp>
        <p:nvSpPr>
          <p:cNvPr id="3" name="Content Placeholder 2"/>
          <p:cNvSpPr>
            <a:spLocks noGrp="1"/>
          </p:cNvSpPr>
          <p:nvPr>
            <p:ph idx="1"/>
          </p:nvPr>
        </p:nvSpPr>
        <p:spPr>
          <a:xfrm>
            <a:off x="457200" y="1600200"/>
            <a:ext cx="8686800" cy="5029200"/>
          </a:xfrm>
        </p:spPr>
        <p:txBody>
          <a:bodyPr/>
          <a:lstStyle/>
          <a:p>
            <a:r>
              <a:rPr lang="en-US" dirty="0" smtClean="0"/>
              <a:t>Turing developed another proof of Kurt </a:t>
            </a:r>
            <a:r>
              <a:rPr lang="en-US" dirty="0" err="1" smtClean="0"/>
              <a:t>Goedel’s</a:t>
            </a:r>
            <a:r>
              <a:rPr lang="en-US" dirty="0" smtClean="0"/>
              <a:t> incompleteness theorem (after </a:t>
            </a:r>
            <a:r>
              <a:rPr lang="en-US" dirty="0" err="1" smtClean="0"/>
              <a:t>Goedel</a:t>
            </a:r>
            <a:r>
              <a:rPr lang="en-US" dirty="0" smtClean="0"/>
              <a:t> himself and Alonzo Church) by relating the </a:t>
            </a:r>
            <a:r>
              <a:rPr lang="en-US" dirty="0" smtClean="0">
                <a:solidFill>
                  <a:srgbClr val="FF0000"/>
                </a:solidFill>
              </a:rPr>
              <a:t>decidability problem</a:t>
            </a:r>
            <a:r>
              <a:rPr lang="en-US" dirty="0" smtClean="0"/>
              <a:t> to the </a:t>
            </a:r>
            <a:r>
              <a:rPr lang="en-US" dirty="0" smtClean="0">
                <a:solidFill>
                  <a:srgbClr val="FF0000"/>
                </a:solidFill>
              </a:rPr>
              <a:t>halting problem </a:t>
            </a:r>
            <a:r>
              <a:rPr lang="en-US" dirty="0" smtClean="0"/>
              <a:t>(for Turing machines)</a:t>
            </a:r>
            <a:endParaRPr lang="en-US" dirty="0" smtClean="0">
              <a:solidFill>
                <a:srgbClr val="FF0000"/>
              </a:solidFill>
            </a:endParaRPr>
          </a:p>
          <a:p>
            <a:r>
              <a:rPr lang="en-US" dirty="0" smtClean="0">
                <a:solidFill>
                  <a:srgbClr val="FF0000"/>
                </a:solidFill>
              </a:rPr>
              <a:t>Decidability problem</a:t>
            </a:r>
            <a:r>
              <a:rPr lang="en-US" dirty="0" smtClean="0"/>
              <a:t> = whether we can decide/prove that a statement is true or false</a:t>
            </a:r>
          </a:p>
          <a:p>
            <a:r>
              <a:rPr lang="en-US" dirty="0" smtClean="0">
                <a:solidFill>
                  <a:srgbClr val="FF0000"/>
                </a:solidFill>
              </a:rPr>
              <a:t>Halting problem </a:t>
            </a:r>
            <a:r>
              <a:rPr lang="en-US" dirty="0" smtClean="0"/>
              <a:t>= whether we can say/prove that any program-input data pair eventually terminates or not</a:t>
            </a:r>
          </a:p>
          <a:p>
            <a:r>
              <a:rPr lang="en-US" dirty="0" smtClean="0"/>
              <a:t>Turing’s proof is based on reduction ad absurdum</a:t>
            </a:r>
            <a:endParaRPr lang="en-US" dirty="0"/>
          </a:p>
        </p:txBody>
      </p:sp>
    </p:spTree>
    <p:extLst>
      <p:ext uri="{BB962C8B-B14F-4D97-AF65-F5344CB8AC3E}">
        <p14:creationId xmlns:p14="http://schemas.microsoft.com/office/powerpoint/2010/main" val="578197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600200"/>
          </a:xfrm>
        </p:spPr>
        <p:txBody>
          <a:bodyPr/>
          <a:lstStyle/>
          <a:p>
            <a:r>
              <a:rPr lang="en-US" dirty="0"/>
              <a:t>Turing’s halting </a:t>
            </a:r>
            <a:r>
              <a:rPr lang="en-US" dirty="0" smtClean="0"/>
              <a:t>problem (cont.)</a:t>
            </a:r>
            <a:endParaRPr lang="en-US" dirty="0"/>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r>
              <a:rPr lang="en-US" dirty="0" smtClean="0"/>
              <a:t>Turing actually proved 3 theorems</a:t>
            </a:r>
          </a:p>
          <a:p>
            <a:r>
              <a:rPr lang="en-US" dirty="0" smtClean="0"/>
              <a:t>If there were a method/algorithm to prove that statement S is true or false, then a Turing machine M would be able </a:t>
            </a:r>
            <a:r>
              <a:rPr lang="en-US" i="1" dirty="0" smtClean="0"/>
              <a:t>to execute</a:t>
            </a:r>
            <a:r>
              <a:rPr lang="en-US" dirty="0" smtClean="0"/>
              <a:t> this method/algorithm and eventually terminate with the result true or false</a:t>
            </a:r>
          </a:p>
          <a:p>
            <a:r>
              <a:rPr lang="en-US" dirty="0" smtClean="0"/>
              <a:t>There is no Turing machine M that can say for </a:t>
            </a:r>
            <a:r>
              <a:rPr lang="en-US" u="sng" dirty="0" smtClean="0"/>
              <a:t>any arbitrary</a:t>
            </a:r>
            <a:r>
              <a:rPr lang="en-US" dirty="0" smtClean="0"/>
              <a:t> (computer program – input data) pair whether this program will finish running or will continue forever.</a:t>
            </a:r>
          </a:p>
          <a:p>
            <a:r>
              <a:rPr lang="en-US" dirty="0" smtClean="0"/>
              <a:t>Example: if there exist a function </a:t>
            </a:r>
            <a:r>
              <a:rPr lang="en-US" b="1" dirty="0" smtClean="0"/>
              <a:t>halt(p) </a:t>
            </a:r>
            <a:r>
              <a:rPr lang="en-US" dirty="0" smtClean="0"/>
              <a:t>that determines whether program p terminates for any </a:t>
            </a:r>
            <a:r>
              <a:rPr lang="en-US" b="1" dirty="0" smtClean="0"/>
              <a:t>p</a:t>
            </a:r>
            <a:r>
              <a:rPr lang="en-US" dirty="0" smtClean="0"/>
              <a:t> (</a:t>
            </a:r>
            <a:r>
              <a:rPr lang="en-US" b="1" dirty="0" smtClean="0"/>
              <a:t>halt(p)</a:t>
            </a:r>
            <a:r>
              <a:rPr lang="en-US" dirty="0" smtClean="0"/>
              <a:t> returns true or false), consider the following </a:t>
            </a:r>
            <a:r>
              <a:rPr lang="en-US" b="1" dirty="0" smtClean="0"/>
              <a:t>p</a:t>
            </a:r>
            <a:r>
              <a:rPr lang="en-US" dirty="0" smtClean="0"/>
              <a:t>:</a:t>
            </a:r>
          </a:p>
          <a:p>
            <a:pPr marL="0" indent="0">
              <a:buNone/>
            </a:pPr>
            <a:r>
              <a:rPr lang="en-US" dirty="0"/>
              <a:t> </a:t>
            </a:r>
            <a:r>
              <a:rPr lang="en-US" dirty="0" smtClean="0"/>
              <a:t>   function p() {</a:t>
            </a:r>
          </a:p>
          <a:p>
            <a:pPr marL="0" indent="0">
              <a:buNone/>
            </a:pPr>
            <a:r>
              <a:rPr lang="en-US" dirty="0"/>
              <a:t>	</a:t>
            </a:r>
            <a:r>
              <a:rPr lang="en-US" dirty="0" smtClean="0"/>
              <a:t>if (halt(p)==true) { </a:t>
            </a:r>
            <a:r>
              <a:rPr lang="en-US" dirty="0" err="1" smtClean="0"/>
              <a:t>loop_forever</a:t>
            </a:r>
            <a:r>
              <a:rPr lang="en-US" dirty="0" smtClean="0"/>
              <a:t>() }</a:t>
            </a:r>
          </a:p>
          <a:p>
            <a:pPr marL="0" indent="0">
              <a:buNone/>
            </a:pPr>
            <a:r>
              <a:rPr lang="en-US" dirty="0" smtClean="0"/>
              <a:t>    }</a:t>
            </a:r>
          </a:p>
          <a:p>
            <a:pPr marL="0" indent="0">
              <a:buNone/>
            </a:pPr>
            <a:r>
              <a:rPr lang="en-US" dirty="0" smtClean="0"/>
              <a:t>   =&gt; halt(p) gives contradictory results for the above example</a:t>
            </a:r>
            <a:endParaRPr lang="en-US" dirty="0"/>
          </a:p>
        </p:txBody>
      </p:sp>
    </p:spTree>
    <p:extLst>
      <p:ext uri="{BB962C8B-B14F-4D97-AF65-F5344CB8AC3E}">
        <p14:creationId xmlns:p14="http://schemas.microsoft.com/office/powerpoint/2010/main" val="454758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Alan Turing (war, the bombe)</a:t>
            </a:r>
            <a:endParaRPr lang="en-US" sz="4400" dirty="0"/>
          </a:p>
        </p:txBody>
      </p:sp>
      <p:pic>
        <p:nvPicPr>
          <p:cNvPr id="1026" name="Picture 2" descr="https://upload.wikimedia.org/wikipedia/commons/thumb/b/bd/Enigma_%28crittografia%29_-_Museo_scienza_e_tecnologia_Milano.jpg/220px-Enigma_%28crittografia%29_-_Museo_scienza_e_tecnologia_Mil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2971800" cy="3241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c/Bombe-rebuild.jpg/220px-Bombe-re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2535382"/>
            <a:ext cx="4240693" cy="31034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6019800"/>
            <a:ext cx="2743200" cy="369332"/>
          </a:xfrm>
          <a:prstGeom prst="rect">
            <a:avLst/>
          </a:prstGeom>
          <a:noFill/>
        </p:spPr>
        <p:txBody>
          <a:bodyPr wrap="square" rtlCol="0">
            <a:spAutoFit/>
          </a:bodyPr>
          <a:lstStyle/>
          <a:p>
            <a:r>
              <a:rPr lang="en-US" dirty="0" smtClean="0"/>
              <a:t>German Enigma</a:t>
            </a:r>
            <a:endParaRPr lang="en-US" dirty="0"/>
          </a:p>
        </p:txBody>
      </p:sp>
      <p:sp>
        <p:nvSpPr>
          <p:cNvPr id="4" name="TextBox 3"/>
          <p:cNvSpPr txBox="1"/>
          <p:nvPr/>
        </p:nvSpPr>
        <p:spPr>
          <a:xfrm>
            <a:off x="4419600" y="5943600"/>
            <a:ext cx="3581400" cy="369332"/>
          </a:xfrm>
          <a:prstGeom prst="rect">
            <a:avLst/>
          </a:prstGeom>
          <a:noFill/>
        </p:spPr>
        <p:txBody>
          <a:bodyPr wrap="square" rtlCol="0">
            <a:spAutoFit/>
          </a:bodyPr>
          <a:lstStyle/>
          <a:p>
            <a:r>
              <a:rPr lang="en-US" dirty="0" smtClean="0"/>
              <a:t>Turing’s Bombe</a:t>
            </a:r>
            <a:endParaRPr lang="en-US" dirty="0"/>
          </a:p>
        </p:txBody>
      </p:sp>
    </p:spTree>
    <p:extLst>
      <p:ext uri="{BB962C8B-B14F-4D97-AF65-F5344CB8AC3E}">
        <p14:creationId xmlns:p14="http://schemas.microsoft.com/office/powerpoint/2010/main" val="2118602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Enigma </a:t>
            </a:r>
            <a:r>
              <a:rPr lang="en-US" dirty="0" err="1" smtClean="0"/>
              <a:t>chiper</a:t>
            </a:r>
            <a:endParaRPr lang="en-US" dirty="0"/>
          </a:p>
        </p:txBody>
      </p:sp>
      <p:sp>
        <p:nvSpPr>
          <p:cNvPr id="3" name="Content Placeholder 2"/>
          <p:cNvSpPr>
            <a:spLocks noGrp="1"/>
          </p:cNvSpPr>
          <p:nvPr>
            <p:ph idx="1"/>
          </p:nvPr>
        </p:nvSpPr>
        <p:spPr/>
        <p:txBody>
          <a:bodyPr/>
          <a:lstStyle/>
          <a:p>
            <a:r>
              <a:rPr lang="en-US" dirty="0" smtClean="0"/>
              <a:t>Is a </a:t>
            </a:r>
            <a:r>
              <a:rPr lang="en-US" dirty="0" err="1" smtClean="0"/>
              <a:t>german</a:t>
            </a:r>
            <a:r>
              <a:rPr lang="en-US" dirty="0" smtClean="0"/>
              <a:t> encryption machine which scrambles the 26 letters of the alphabet</a:t>
            </a:r>
          </a:p>
          <a:p>
            <a:r>
              <a:rPr lang="en-US" dirty="0" smtClean="0"/>
              <a:t>The 4-rotor variant has 10</a:t>
            </a:r>
            <a:r>
              <a:rPr lang="en-US" baseline="30000" dirty="0" smtClean="0"/>
              <a:t>22</a:t>
            </a:r>
            <a:r>
              <a:rPr lang="en-US" dirty="0" smtClean="0"/>
              <a:t> possible rotor settings</a:t>
            </a:r>
          </a:p>
          <a:p>
            <a:r>
              <a:rPr lang="en-US" dirty="0" smtClean="0"/>
              <a:t>When a key is pressed, one or more rotors rotate, on one side of rotors are 26 electrical</a:t>
            </a:r>
          </a:p>
          <a:p>
            <a:pPr marL="0" indent="0">
              <a:buNone/>
            </a:pPr>
            <a:r>
              <a:rPr lang="en-US" dirty="0"/>
              <a:t> </a:t>
            </a:r>
            <a:r>
              <a:rPr lang="en-US" dirty="0" smtClean="0"/>
              <a:t>   contacts which </a:t>
            </a:r>
          </a:p>
          <a:p>
            <a:pPr marL="0" indent="0">
              <a:buNone/>
            </a:pPr>
            <a:r>
              <a:rPr lang="en-US" dirty="0"/>
              <a:t> </a:t>
            </a:r>
            <a:r>
              <a:rPr lang="en-US" dirty="0" smtClean="0"/>
              <a:t>   connect with the</a:t>
            </a:r>
          </a:p>
          <a:p>
            <a:pPr marL="0" indent="0">
              <a:buNone/>
            </a:pPr>
            <a:r>
              <a:rPr lang="en-US" dirty="0"/>
              <a:t> </a:t>
            </a:r>
            <a:r>
              <a:rPr lang="en-US" dirty="0" smtClean="0"/>
              <a:t>   electrical contacts</a:t>
            </a:r>
          </a:p>
          <a:p>
            <a:pPr marL="0" indent="0">
              <a:buNone/>
            </a:pPr>
            <a:r>
              <a:rPr lang="en-US" dirty="0"/>
              <a:t> </a:t>
            </a:r>
            <a:r>
              <a:rPr lang="en-US" dirty="0" smtClean="0"/>
              <a:t>   of the next rotor; so</a:t>
            </a:r>
          </a:p>
          <a:p>
            <a:pPr marL="0" indent="0">
              <a:buNone/>
            </a:pPr>
            <a:r>
              <a:rPr lang="en-US" dirty="0"/>
              <a:t> </a:t>
            </a:r>
            <a:r>
              <a:rPr lang="en-US" dirty="0" smtClean="0"/>
              <a:t>   each key forms an electrical pathway</a:t>
            </a:r>
          </a:p>
          <a:p>
            <a:endParaRPr lang="en-US" dirty="0"/>
          </a:p>
        </p:txBody>
      </p:sp>
      <p:pic>
        <p:nvPicPr>
          <p:cNvPr id="1026" name="Picture 2" descr="https://upload.wikimedia.org/wikipedia/commons/thumb/3/3e/EnigmaMachineLabeled.jpg/220px-EnigmaMachine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505200"/>
            <a:ext cx="20955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d/dd/Enigma_rotors_with_alphabet_rings.jpg/220px-Enigma_rotors_with_alphabet_r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733800"/>
            <a:ext cx="20955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15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bombe</a:t>
            </a:r>
            <a:endParaRPr lang="en-US" dirty="0"/>
          </a:p>
        </p:txBody>
      </p:sp>
      <p:sp>
        <p:nvSpPr>
          <p:cNvPr id="3" name="Content Placeholder 2"/>
          <p:cNvSpPr>
            <a:spLocks noGrp="1"/>
          </p:cNvSpPr>
          <p:nvPr>
            <p:ph idx="1"/>
          </p:nvPr>
        </p:nvSpPr>
        <p:spPr>
          <a:xfrm>
            <a:off x="457200" y="1600200"/>
            <a:ext cx="8305800" cy="5029200"/>
          </a:xfrm>
        </p:spPr>
        <p:txBody>
          <a:bodyPr/>
          <a:lstStyle/>
          <a:p>
            <a:r>
              <a:rPr lang="en-US" dirty="0" smtClean="0"/>
              <a:t>Enigma was </a:t>
            </a:r>
            <a:r>
              <a:rPr lang="en-US" dirty="0" err="1" smtClean="0"/>
              <a:t>decripted</a:t>
            </a:r>
            <a:r>
              <a:rPr lang="en-US" dirty="0" smtClean="0"/>
              <a:t> by polish agents in 1932</a:t>
            </a:r>
          </a:p>
          <a:p>
            <a:r>
              <a:rPr lang="en-US" dirty="0" smtClean="0"/>
              <a:t>Meanwhile the Germans added improvements to Enigma that made it harder to decrypt</a:t>
            </a:r>
          </a:p>
          <a:p>
            <a:r>
              <a:rPr lang="en-US" dirty="0" smtClean="0"/>
              <a:t>In 1939, the Polish shared their knowledge with the British forces</a:t>
            </a:r>
          </a:p>
          <a:p>
            <a:r>
              <a:rPr lang="en-US" dirty="0" smtClean="0"/>
              <a:t>Alan Turing redesigned the bombe at Bletchley Park which was able to decrypt Enigma</a:t>
            </a:r>
          </a:p>
          <a:p>
            <a:r>
              <a:rPr lang="en-US" dirty="0" smtClean="0"/>
              <a:t>A bombe contained 26 Enigma simulators and can execute jobs in parallel; it is an electro-mechanical device</a:t>
            </a:r>
          </a:p>
          <a:p>
            <a:endParaRPr lang="en-US" dirty="0" smtClean="0"/>
          </a:p>
          <a:p>
            <a:endParaRPr lang="en-US" dirty="0"/>
          </a:p>
        </p:txBody>
      </p:sp>
    </p:spTree>
    <p:extLst>
      <p:ext uri="{BB962C8B-B14F-4D97-AF65-F5344CB8AC3E}">
        <p14:creationId xmlns:p14="http://schemas.microsoft.com/office/powerpoint/2010/main" val="3836735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bombe (cont.)</a:t>
            </a:r>
            <a:endParaRPr lang="en-US" dirty="0"/>
          </a:p>
        </p:txBody>
      </p:sp>
      <p:sp>
        <p:nvSpPr>
          <p:cNvPr id="3" name="Content Placeholder 2"/>
          <p:cNvSpPr>
            <a:spLocks noGrp="1"/>
          </p:cNvSpPr>
          <p:nvPr>
            <p:ph idx="1"/>
          </p:nvPr>
        </p:nvSpPr>
        <p:spPr>
          <a:xfrm>
            <a:off x="457200" y="1600200"/>
            <a:ext cx="8382000" cy="5029200"/>
          </a:xfrm>
        </p:spPr>
        <p:txBody>
          <a:bodyPr>
            <a:normAutofit lnSpcReduction="10000"/>
          </a:bodyPr>
          <a:lstStyle/>
          <a:p>
            <a:r>
              <a:rPr lang="en-US" dirty="0"/>
              <a:t>The bombe performs a known plaintext </a:t>
            </a:r>
            <a:r>
              <a:rPr lang="en-US" dirty="0" smtClean="0"/>
              <a:t>attack using a </a:t>
            </a:r>
            <a:r>
              <a:rPr lang="en-US" u="sng" dirty="0" smtClean="0"/>
              <a:t>crib</a:t>
            </a:r>
            <a:r>
              <a:rPr lang="en-US" dirty="0" smtClean="0"/>
              <a:t> (a word that is known to appear in the encrypted message; e.g. ‘</a:t>
            </a:r>
            <a:r>
              <a:rPr lang="en-US" dirty="0" err="1" smtClean="0"/>
              <a:t>Heil</a:t>
            </a:r>
            <a:r>
              <a:rPr lang="en-US" dirty="0" smtClean="0"/>
              <a:t> Hitler’, ‘weather’  in weather reports)</a:t>
            </a:r>
          </a:p>
          <a:p>
            <a:r>
              <a:rPr lang="en-US" dirty="0" smtClean="0"/>
              <a:t>The bomb would simulate Enigma and detect contradictions (i.e. a letter being encrypted to itself, impossible) and eliminate those settings</a:t>
            </a:r>
          </a:p>
          <a:p>
            <a:r>
              <a:rPr lang="en-US" dirty="0" smtClean="0"/>
              <a:t>A few settings would remain that needed to be investigated by hand</a:t>
            </a:r>
          </a:p>
          <a:p>
            <a:r>
              <a:rPr lang="en-US" dirty="0" smtClean="0"/>
              <a:t>It is assumed that the decryption work of Alan Turing at Bletchley Park has shorten the war by two years</a:t>
            </a:r>
          </a:p>
          <a:p>
            <a:r>
              <a:rPr lang="en-US" dirty="0" smtClean="0"/>
              <a:t>Turing also built other decryption devices at Bletchley Park </a:t>
            </a:r>
          </a:p>
        </p:txBody>
      </p:sp>
    </p:spTree>
    <p:extLst>
      <p:ext uri="{BB962C8B-B14F-4D97-AF65-F5344CB8AC3E}">
        <p14:creationId xmlns:p14="http://schemas.microsoft.com/office/powerpoint/2010/main" val="2254631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Alan Turing </a:t>
            </a:r>
            <a:r>
              <a:rPr lang="en-US" sz="4400" dirty="0" smtClean="0"/>
              <a:t>(Universal Turing Machine), 1937</a:t>
            </a:r>
            <a:endParaRPr lang="en-US" sz="4400" dirty="0"/>
          </a:p>
        </p:txBody>
      </p:sp>
      <p:pic>
        <p:nvPicPr>
          <p:cNvPr id="1026" name="Picture 2" descr="D:\Forest\Didactic\2018-2019\HCS\Istoria algoritmilor\Turing_machine_files\220px-Maqu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22157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150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Turing Machine</a:t>
            </a:r>
            <a:endParaRPr lang="en-US" dirty="0"/>
          </a:p>
        </p:txBody>
      </p:sp>
      <p:sp>
        <p:nvSpPr>
          <p:cNvPr id="3" name="Content Placeholder 2"/>
          <p:cNvSpPr>
            <a:spLocks noGrp="1"/>
          </p:cNvSpPr>
          <p:nvPr>
            <p:ph idx="1"/>
          </p:nvPr>
        </p:nvSpPr>
        <p:spPr/>
        <p:txBody>
          <a:bodyPr/>
          <a:lstStyle/>
          <a:p>
            <a:r>
              <a:rPr lang="en-US" dirty="0" smtClean="0"/>
              <a:t>Is a mathematical model of an abstract computing machine (i.e. a computer)</a:t>
            </a:r>
          </a:p>
          <a:p>
            <a:r>
              <a:rPr lang="en-US" dirty="0" smtClean="0"/>
              <a:t>The machine processes a tape which contains symbols and is used as an input and output device</a:t>
            </a:r>
          </a:p>
          <a:p>
            <a:r>
              <a:rPr lang="en-US" dirty="0" smtClean="0"/>
              <a:t>The machine reads 1 symbol from the input tape and depending on this symbol and the internal state it can shift the tape with one position to the left or to the right; it can also write a symbol on this tape</a:t>
            </a:r>
          </a:p>
          <a:p>
            <a:endParaRPr lang="en-US" dirty="0"/>
          </a:p>
        </p:txBody>
      </p:sp>
    </p:spTree>
    <p:extLst>
      <p:ext uri="{BB962C8B-B14F-4D97-AF65-F5344CB8AC3E}">
        <p14:creationId xmlns:p14="http://schemas.microsoft.com/office/powerpoint/2010/main" val="263362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method of finite differences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458200" cy="5105400"/>
              </a:xfrm>
            </p:spPr>
            <p:txBody>
              <a:bodyPr>
                <a:normAutofit lnSpcReduction="10000"/>
              </a:bodyPr>
              <a:lstStyle/>
              <a:p>
                <a:r>
                  <a:rPr lang="en-US" dirty="0" smtClean="0"/>
                  <a:t>If a polynomial has degree k, then the k-</a:t>
                </a:r>
                <a:r>
                  <a:rPr lang="en-US" dirty="0" err="1" smtClean="0"/>
                  <a:t>th</a:t>
                </a:r>
                <a:r>
                  <a:rPr lang="en-US" dirty="0" smtClean="0"/>
                  <a:t> difference is constant</a:t>
                </a:r>
              </a:p>
              <a:p>
                <a:r>
                  <a:rPr lang="en-US" dirty="0" smtClean="0"/>
                  <a:t>Ex.: assume we have f(x) = </a:t>
                </a:r>
                <a14:m>
                  <m:oMath xmlns:m="http://schemas.openxmlformats.org/officeDocument/2006/math">
                    <m:r>
                      <a:rPr lang="en-US" b="0" i="1" smtClean="0">
                        <a:latin typeface="Cambria Math"/>
                      </a:rPr>
                      <m:t>2</m:t>
                    </m:r>
                    <m:sSup>
                      <m:sSupPr>
                        <m:ctrlPr>
                          <a:rPr lang="en-US" b="0" i="1" smtClean="0">
                            <a:latin typeface="Cambria Math"/>
                          </a:rPr>
                        </m:ctrlPr>
                      </m:sSupPr>
                      <m:e>
                        <m:r>
                          <a:rPr lang="en-US" b="0" i="1" smtClean="0">
                            <a:latin typeface="Cambria Math"/>
                          </a:rPr>
                          <m:t>𝑥</m:t>
                        </m:r>
                      </m:e>
                      <m:sup>
                        <m:r>
                          <a:rPr lang="en-US" b="0" i="1" smtClean="0">
                            <a:latin typeface="Cambria Math"/>
                          </a:rPr>
                          <m:t>3</m:t>
                        </m:r>
                      </m:sup>
                    </m:sSup>
                    <m:r>
                      <a:rPr lang="en-US" b="0" i="1" smtClean="0">
                        <a:latin typeface="Cambria Math"/>
                      </a:rPr>
                      <m:t>−3</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m:t>
                    </m:r>
                    <m:r>
                      <a:rPr lang="en-US" b="0" i="1" smtClean="0">
                        <a:latin typeface="Cambria Math"/>
                      </a:rPr>
                      <m:t>𝑥</m:t>
                    </m:r>
                    <m:r>
                      <a:rPr lang="en-US" b="0" i="1" smtClean="0">
                        <a:latin typeface="Cambria Math"/>
                      </a:rPr>
                      <m:t>+1</m:t>
                    </m:r>
                    <m:r>
                      <a:rPr lang="en-US" b="0" i="0" smtClean="0">
                        <a:latin typeface="Cambria Math"/>
                      </a:rPr>
                      <m:t> </m:t>
                    </m:r>
                  </m:oMath>
                </a14:m>
                <a:r>
                  <a:rPr lang="en-US" dirty="0" smtClean="0"/>
                  <a:t> and we already know f(0)=1, f(1) = 1, f(2)=7, f(3)=31, f(4)=85</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Advantage: no need for multiply/divide which are harder </a:t>
                </a:r>
                <a:r>
                  <a:rPr lang="en-US" smtClean="0"/>
                  <a:t>to implement</a:t>
                </a: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105400"/>
              </a:xfrm>
              <a:blipFill rotWithShape="1">
                <a:blip r:embed="rId2"/>
                <a:stretch>
                  <a:fillRect l="-937" t="-1673" r="-1009" b="-119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789475130"/>
              </p:ext>
            </p:extLst>
          </p:nvPr>
        </p:nvGraphicFramePr>
        <p:xfrm>
          <a:off x="1524000" y="3124200"/>
          <a:ext cx="6096000" cy="25958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dirty="0" smtClean="0"/>
                        <a:t>x</a:t>
                      </a:r>
                      <a:endParaRPr lang="en-US" dirty="0"/>
                    </a:p>
                  </a:txBody>
                  <a:tcPr/>
                </a:tc>
                <a:tc>
                  <a:txBody>
                    <a:bodyPr/>
                    <a:lstStyle/>
                    <a:p>
                      <a:pPr algn="ctr"/>
                      <a:r>
                        <a:rPr lang="en-US" dirty="0" smtClean="0"/>
                        <a:t>f(x)</a:t>
                      </a:r>
                      <a:endParaRPr lang="en-US" dirty="0"/>
                    </a:p>
                  </a:txBody>
                  <a:tcPr/>
                </a:tc>
                <a:tc>
                  <a:txBody>
                    <a:bodyPr/>
                    <a:lstStyle/>
                    <a:p>
                      <a:pPr algn="ctr"/>
                      <a:r>
                        <a:rPr lang="en-US" dirty="0" smtClean="0"/>
                        <a:t>D</a:t>
                      </a:r>
                      <a:r>
                        <a:rPr lang="en-US" sz="1400" dirty="0" smtClean="0"/>
                        <a:t>1</a:t>
                      </a:r>
                      <a:r>
                        <a:rPr lang="en-US" dirty="0" smtClean="0"/>
                        <a:t>(x)</a:t>
                      </a:r>
                      <a:endParaRPr lang="en-US" dirty="0"/>
                    </a:p>
                  </a:txBody>
                  <a:tcPr/>
                </a:tc>
                <a:tc>
                  <a:txBody>
                    <a:bodyPr/>
                    <a:lstStyle/>
                    <a:p>
                      <a:pPr algn="ctr"/>
                      <a:r>
                        <a:rPr lang="en-US" dirty="0" smtClean="0"/>
                        <a:t>D</a:t>
                      </a:r>
                      <a:r>
                        <a:rPr lang="en-US" sz="1400" dirty="0" smtClean="0"/>
                        <a:t>2</a:t>
                      </a:r>
                      <a:r>
                        <a:rPr lang="en-US" dirty="0" smtClean="0"/>
                        <a:t>(x)</a:t>
                      </a:r>
                      <a:endParaRPr lang="en-US" dirty="0"/>
                    </a:p>
                  </a:txBody>
                  <a:tcPr/>
                </a:tc>
                <a:tc>
                  <a:txBody>
                    <a:bodyPr/>
                    <a:lstStyle/>
                    <a:p>
                      <a:pPr algn="ctr"/>
                      <a:r>
                        <a:rPr lang="en-US" dirty="0" smtClean="0"/>
                        <a:t>D</a:t>
                      </a:r>
                      <a:r>
                        <a:rPr lang="en-US" sz="1400" dirty="0" smtClean="0"/>
                        <a:t>3</a:t>
                      </a:r>
                      <a:r>
                        <a:rPr lang="en-US" dirty="0" smtClean="0"/>
                        <a:t>(x)</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6</a:t>
                      </a:r>
                      <a:endParaRPr lang="en-US" dirty="0"/>
                    </a:p>
                  </a:txBody>
                  <a:tcPr/>
                </a:tc>
                <a:tc>
                  <a:txBody>
                    <a:bodyPr/>
                    <a:lstStyle/>
                    <a:p>
                      <a:pPr algn="ctr"/>
                      <a:r>
                        <a:rPr lang="en-US" dirty="0" smtClean="0"/>
                        <a:t>12</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18</a:t>
                      </a:r>
                      <a:endParaRPr lang="en-US" dirty="0"/>
                    </a:p>
                  </a:txBody>
                  <a:tcPr/>
                </a:tc>
                <a:tc>
                  <a:txBody>
                    <a:bodyPr/>
                    <a:lstStyle/>
                    <a:p>
                      <a:pPr algn="ctr"/>
                      <a:r>
                        <a:rPr lang="en-US" dirty="0" smtClean="0"/>
                        <a:t>12</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7</a:t>
                      </a:r>
                      <a:endParaRPr lang="en-US" dirty="0"/>
                    </a:p>
                  </a:txBody>
                  <a:tcPr/>
                </a:tc>
                <a:tc>
                  <a:txBody>
                    <a:bodyPr/>
                    <a:lstStyle/>
                    <a:p>
                      <a:pPr algn="ctr"/>
                      <a:r>
                        <a:rPr lang="en-US" dirty="0" smtClean="0"/>
                        <a:t>24</a:t>
                      </a:r>
                      <a:endParaRPr lang="en-US" dirty="0"/>
                    </a:p>
                  </a:txBody>
                  <a:tcPr/>
                </a:tc>
                <a:tc>
                  <a:txBody>
                    <a:bodyPr/>
                    <a:lstStyle/>
                    <a:p>
                      <a:pPr algn="ctr"/>
                      <a:r>
                        <a:rPr lang="en-US" dirty="0" smtClean="0"/>
                        <a:t>30</a:t>
                      </a:r>
                      <a:endParaRPr lang="en-US" dirty="0"/>
                    </a:p>
                  </a:txBody>
                  <a:tcPr/>
                </a:tc>
                <a:tc>
                  <a:txBody>
                    <a:bodyPr/>
                    <a:lstStyle/>
                    <a:p>
                      <a:pPr algn="ctr"/>
                      <a:r>
                        <a:rPr lang="en-US" dirty="0" smtClean="0">
                          <a:solidFill>
                            <a:srgbClr val="FF0000"/>
                          </a:solidFill>
                        </a:rPr>
                        <a:t>12</a:t>
                      </a:r>
                      <a:endParaRPr lang="en-US" dirty="0">
                        <a:solidFill>
                          <a:srgbClr val="FF0000"/>
                        </a:solidFill>
                      </a:endParaRPr>
                    </a:p>
                  </a:txBody>
                  <a:tcPr/>
                </a:tc>
              </a:tr>
              <a:tr h="370840">
                <a:tc>
                  <a:txBody>
                    <a:bodyPr/>
                    <a:lstStyle/>
                    <a:p>
                      <a:pPr algn="ctr"/>
                      <a:r>
                        <a:rPr lang="en-US" dirty="0" smtClean="0"/>
                        <a:t>3</a:t>
                      </a:r>
                      <a:endParaRPr lang="en-US" dirty="0"/>
                    </a:p>
                  </a:txBody>
                  <a:tcPr/>
                </a:tc>
                <a:tc>
                  <a:txBody>
                    <a:bodyPr/>
                    <a:lstStyle/>
                    <a:p>
                      <a:pPr algn="ctr"/>
                      <a:r>
                        <a:rPr lang="en-US" dirty="0" smtClean="0"/>
                        <a:t>31</a:t>
                      </a:r>
                      <a:endParaRPr lang="en-US" dirty="0"/>
                    </a:p>
                  </a:txBody>
                  <a:tcPr/>
                </a:tc>
                <a:tc>
                  <a:txBody>
                    <a:bodyPr/>
                    <a:lstStyle/>
                    <a:p>
                      <a:pPr algn="ctr"/>
                      <a:r>
                        <a:rPr lang="en-US" dirty="0" smtClean="0"/>
                        <a:t>54</a:t>
                      </a:r>
                      <a:endParaRPr lang="en-US" dirty="0"/>
                    </a:p>
                  </a:txBody>
                  <a:tcPr/>
                </a:tc>
                <a:tc>
                  <a:txBody>
                    <a:bodyPr/>
                    <a:lstStyle/>
                    <a:p>
                      <a:pPr algn="ctr"/>
                      <a:r>
                        <a:rPr lang="en-US" dirty="0" smtClean="0">
                          <a:solidFill>
                            <a:srgbClr val="00B050"/>
                          </a:solidFill>
                        </a:rPr>
                        <a:t>42</a:t>
                      </a:r>
                      <a:endParaRPr lang="en-US" dirty="0">
                        <a:solidFill>
                          <a:srgbClr val="00B050"/>
                        </a:solidFill>
                      </a:endParaRPr>
                    </a:p>
                  </a:txBody>
                  <a:tcPr/>
                </a:tc>
                <a:tc>
                  <a:txBody>
                    <a:bodyPr/>
                    <a:lstStyle/>
                    <a:p>
                      <a:pPr algn="ctr"/>
                      <a:r>
                        <a:rPr lang="en-US" dirty="0" smtClean="0">
                          <a:solidFill>
                            <a:srgbClr val="FF0000"/>
                          </a:solidFill>
                        </a:rPr>
                        <a:t>12</a:t>
                      </a:r>
                      <a:endParaRPr lang="en-US" dirty="0">
                        <a:solidFill>
                          <a:srgbClr val="FF0000"/>
                        </a:solidFill>
                      </a:endParaRPr>
                    </a:p>
                  </a:txBody>
                  <a:tcPr/>
                </a:tc>
              </a:tr>
              <a:tr h="370840">
                <a:tc>
                  <a:txBody>
                    <a:bodyPr/>
                    <a:lstStyle/>
                    <a:p>
                      <a:pPr algn="ctr"/>
                      <a:r>
                        <a:rPr lang="en-US" dirty="0" smtClean="0"/>
                        <a:t>4</a:t>
                      </a:r>
                      <a:endParaRPr lang="en-US" dirty="0"/>
                    </a:p>
                  </a:txBody>
                  <a:tcPr/>
                </a:tc>
                <a:tc>
                  <a:txBody>
                    <a:bodyPr/>
                    <a:lstStyle/>
                    <a:p>
                      <a:pPr algn="ctr"/>
                      <a:r>
                        <a:rPr lang="en-US" dirty="0" smtClean="0"/>
                        <a:t>85</a:t>
                      </a:r>
                      <a:endParaRPr lang="en-US" dirty="0"/>
                    </a:p>
                  </a:txBody>
                  <a:tcPr/>
                </a:tc>
                <a:tc>
                  <a:txBody>
                    <a:bodyPr/>
                    <a:lstStyle/>
                    <a:p>
                      <a:pPr algn="ctr"/>
                      <a:r>
                        <a:rPr lang="en-US" dirty="0" smtClean="0">
                          <a:solidFill>
                            <a:srgbClr val="00B050"/>
                          </a:solidFill>
                        </a:rPr>
                        <a:t>96</a:t>
                      </a:r>
                      <a:endParaRPr lang="en-US" dirty="0">
                        <a:solidFill>
                          <a:srgbClr val="00B050"/>
                        </a:solidFill>
                      </a:endParaRPr>
                    </a:p>
                  </a:txBody>
                  <a:tcPr/>
                </a:tc>
                <a:tc>
                  <a:txBody>
                    <a:bodyPr/>
                    <a:lstStyle/>
                    <a:p>
                      <a:pPr algn="ctr"/>
                      <a:endParaRPr lang="en-US" dirty="0"/>
                    </a:p>
                  </a:txBody>
                  <a:tcPr/>
                </a:tc>
                <a:tc>
                  <a:txBody>
                    <a:bodyPr/>
                    <a:lstStyle/>
                    <a:p>
                      <a:pPr algn="ctr"/>
                      <a:r>
                        <a:rPr lang="en-US" dirty="0" smtClean="0">
                          <a:solidFill>
                            <a:srgbClr val="FF0000"/>
                          </a:solidFill>
                        </a:rPr>
                        <a:t>12</a:t>
                      </a:r>
                      <a:endParaRPr lang="en-US" dirty="0">
                        <a:solidFill>
                          <a:srgbClr val="FF0000"/>
                        </a:solidFill>
                      </a:endParaRPr>
                    </a:p>
                  </a:txBody>
                  <a:tcPr/>
                </a:tc>
              </a:tr>
              <a:tr h="370840">
                <a:tc>
                  <a:txBody>
                    <a:bodyPr/>
                    <a:lstStyle/>
                    <a:p>
                      <a:pPr algn="ctr"/>
                      <a:r>
                        <a:rPr lang="en-US" dirty="0" smtClean="0"/>
                        <a:t>5</a:t>
                      </a:r>
                      <a:endParaRPr lang="en-US" dirty="0"/>
                    </a:p>
                  </a:txBody>
                  <a:tcPr/>
                </a:tc>
                <a:tc>
                  <a:txBody>
                    <a:bodyPr/>
                    <a:lstStyle/>
                    <a:p>
                      <a:pPr algn="ctr"/>
                      <a:r>
                        <a:rPr lang="en-US" dirty="0" smtClean="0"/>
                        <a:t>(</a:t>
                      </a:r>
                      <a:r>
                        <a:rPr lang="en-US" dirty="0" smtClean="0">
                          <a:solidFill>
                            <a:srgbClr val="00B050"/>
                          </a:solidFill>
                        </a:rPr>
                        <a:t>181</a:t>
                      </a:r>
                      <a:r>
                        <a:rPr lang="en-US" dirty="0" smtClean="0"/>
                        <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solidFill>
                            <a:srgbClr val="FF0000"/>
                          </a:solidFill>
                        </a:rPr>
                        <a:t>12</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705318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machine, formal definition</a:t>
            </a:r>
            <a:endParaRPr lang="en-US" dirty="0"/>
          </a:p>
        </p:txBody>
      </p:sp>
      <p:sp>
        <p:nvSpPr>
          <p:cNvPr id="4" name="TextBox 3"/>
          <p:cNvSpPr txBox="1"/>
          <p:nvPr/>
        </p:nvSpPr>
        <p:spPr>
          <a:xfrm>
            <a:off x="533400" y="1676400"/>
            <a:ext cx="8382000" cy="3416320"/>
          </a:xfrm>
          <a:prstGeom prst="rect">
            <a:avLst/>
          </a:prstGeom>
          <a:noFill/>
        </p:spPr>
        <p:txBody>
          <a:bodyPr wrap="square" rtlCol="0">
            <a:spAutoFit/>
          </a:bodyPr>
          <a:lstStyle/>
          <a:p>
            <a:r>
              <a:rPr lang="en-US" dirty="0" smtClean="0"/>
              <a:t> A Turing machine is similar to an automaton , it is a tuple M=(S, A, b, </a:t>
            </a:r>
            <a:r>
              <a:rPr lang="el-GR" dirty="0" smtClean="0"/>
              <a:t>Σ</a:t>
            </a:r>
            <a:r>
              <a:rPr lang="en-US" dirty="0" smtClean="0"/>
              <a:t>, T, s</a:t>
            </a:r>
            <a:r>
              <a:rPr lang="en-US" baseline="-25000" dirty="0" smtClean="0"/>
              <a:t>0</a:t>
            </a:r>
            <a:r>
              <a:rPr lang="en-US" dirty="0" smtClean="0"/>
              <a:t>, F) where:</a:t>
            </a:r>
          </a:p>
          <a:p>
            <a:pPr marL="285750" indent="-285750">
              <a:buFont typeface="Arial" panose="020B0604020202020204" pitchFamily="34" charset="0"/>
              <a:buChar char="•"/>
            </a:pPr>
            <a:r>
              <a:rPr lang="en-US" dirty="0" smtClean="0"/>
              <a:t>S is  a finite, non-empty set of states</a:t>
            </a:r>
          </a:p>
          <a:p>
            <a:pPr marL="285750" indent="-285750">
              <a:buFont typeface="Arial" panose="020B0604020202020204" pitchFamily="34" charset="0"/>
              <a:buChar char="•"/>
            </a:pPr>
            <a:r>
              <a:rPr lang="en-US" dirty="0" smtClean="0"/>
              <a:t>A is a finite non-empty set of tape alphabet symbols</a:t>
            </a:r>
          </a:p>
          <a:p>
            <a:pPr marL="285750" indent="-285750">
              <a:buFont typeface="Arial" panose="020B0604020202020204" pitchFamily="34" charset="0"/>
              <a:buChar char="•"/>
            </a:pPr>
            <a:r>
              <a:rPr lang="en-US" dirty="0" smtClean="0"/>
              <a:t>b </a:t>
            </a:r>
            <a:r>
              <a:rPr lang="el-GR" dirty="0" smtClean="0">
                <a:latin typeface="Times New Roman"/>
                <a:cs typeface="Times New Roman"/>
              </a:rPr>
              <a:t>ϵ</a:t>
            </a:r>
            <a:r>
              <a:rPr lang="en-US" dirty="0" smtClean="0">
                <a:latin typeface="Times New Roman"/>
                <a:cs typeface="Times New Roman"/>
              </a:rPr>
              <a:t> </a:t>
            </a:r>
            <a:r>
              <a:rPr lang="en-US" dirty="0" smtClean="0"/>
              <a:t>A is the black symbol (</a:t>
            </a:r>
            <a:r>
              <a:rPr lang="en-US" dirty="0"/>
              <a:t>the only symbol allowed to occur on the tape infinitely often at any step during the </a:t>
            </a:r>
            <a:r>
              <a:rPr lang="en-US" dirty="0" smtClean="0"/>
              <a:t>computation)</a:t>
            </a:r>
          </a:p>
          <a:p>
            <a:pPr marL="285750" indent="-285750">
              <a:buFont typeface="Arial" panose="020B0604020202020204" pitchFamily="34" charset="0"/>
              <a:buChar char="•"/>
            </a:pPr>
            <a:r>
              <a:rPr lang="el-GR" dirty="0" smtClean="0"/>
              <a:t>Σ</a:t>
            </a:r>
            <a:r>
              <a:rPr lang="en-US" dirty="0" smtClean="0"/>
              <a:t> </a:t>
            </a:r>
            <a:r>
              <a:rPr lang="en-US" dirty="0" smtClean="0">
                <a:latin typeface="Times New Roman"/>
                <a:cs typeface="Times New Roman"/>
              </a:rPr>
              <a:t>⸦ A\{b} is the set of input symbols (that can appear on the input tape)</a:t>
            </a:r>
          </a:p>
          <a:p>
            <a:pPr marL="285750" indent="-285750">
              <a:buFont typeface="Arial" panose="020B0604020202020204" pitchFamily="34" charset="0"/>
              <a:buChar char="•"/>
            </a:pPr>
            <a:r>
              <a:rPr lang="en-US" dirty="0"/>
              <a:t>s</a:t>
            </a:r>
            <a:r>
              <a:rPr lang="en-US" baseline="-25000" dirty="0" smtClean="0"/>
              <a:t>0 </a:t>
            </a:r>
            <a:r>
              <a:rPr lang="el-GR" dirty="0">
                <a:latin typeface="Times New Roman"/>
                <a:cs typeface="Times New Roman"/>
              </a:rPr>
              <a:t>ϵ</a:t>
            </a:r>
            <a:r>
              <a:rPr lang="en-US" dirty="0">
                <a:latin typeface="Times New Roman"/>
                <a:cs typeface="Times New Roman"/>
              </a:rPr>
              <a:t> </a:t>
            </a:r>
            <a:r>
              <a:rPr lang="en-US" dirty="0" smtClean="0"/>
              <a:t>S is the initial state</a:t>
            </a:r>
          </a:p>
          <a:p>
            <a:pPr marL="285750" indent="-285750">
              <a:buFont typeface="Arial" panose="020B0604020202020204" pitchFamily="34" charset="0"/>
              <a:buChar char="•"/>
            </a:pPr>
            <a:r>
              <a:rPr lang="en-US" dirty="0" smtClean="0"/>
              <a:t>F </a:t>
            </a:r>
            <a:r>
              <a:rPr lang="en-US" dirty="0">
                <a:latin typeface="Times New Roman"/>
                <a:cs typeface="Times New Roman"/>
              </a:rPr>
              <a:t>⸦ </a:t>
            </a:r>
            <a:r>
              <a:rPr lang="en-US" dirty="0" smtClean="0">
                <a:latin typeface="Times New Roman"/>
                <a:cs typeface="Times New Roman"/>
              </a:rPr>
              <a:t>S is the set of final/accepting states</a:t>
            </a:r>
          </a:p>
          <a:p>
            <a:pPr marL="285750" indent="-285750">
              <a:buFont typeface="Arial" panose="020B0604020202020204" pitchFamily="34" charset="0"/>
              <a:buChar char="•"/>
            </a:pPr>
            <a:r>
              <a:rPr lang="en-US" dirty="0" smtClean="0">
                <a:latin typeface="Times New Roman"/>
                <a:cs typeface="Times New Roman"/>
              </a:rPr>
              <a:t>T : (S \ F) x A → S x A x {L,R} is a transition function, L is a left shift, R is a right shift. If T is not defined on the current state and the current tape symbol, then the machine M halts.</a:t>
            </a:r>
            <a:endParaRPr lang="en-US" dirty="0"/>
          </a:p>
        </p:txBody>
      </p:sp>
    </p:spTree>
    <p:extLst>
      <p:ext uri="{BB962C8B-B14F-4D97-AF65-F5344CB8AC3E}">
        <p14:creationId xmlns:p14="http://schemas.microsoft.com/office/powerpoint/2010/main" val="1018343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Turing’s AI test</a:t>
            </a:r>
            <a:endParaRPr lang="en-US" dirty="0"/>
          </a:p>
        </p:txBody>
      </p:sp>
      <p:sp>
        <p:nvSpPr>
          <p:cNvPr id="3" name="Content Placeholder 2"/>
          <p:cNvSpPr>
            <a:spLocks noGrp="1"/>
          </p:cNvSpPr>
          <p:nvPr>
            <p:ph idx="1"/>
          </p:nvPr>
        </p:nvSpPr>
        <p:spPr/>
        <p:txBody>
          <a:bodyPr/>
          <a:lstStyle/>
          <a:p>
            <a:r>
              <a:rPr lang="en-US" dirty="0" smtClean="0"/>
              <a:t>A human user should not be able to tell is a human or a computer is in the other room answering his/her questions</a:t>
            </a:r>
          </a:p>
          <a:p>
            <a:r>
              <a:rPr lang="en-US" dirty="0" smtClean="0"/>
              <a:t>CAPCHA is a reverse Turing test</a:t>
            </a:r>
            <a:endParaRPr lang="en-US" dirty="0"/>
          </a:p>
        </p:txBody>
      </p:sp>
    </p:spTree>
    <p:extLst>
      <p:ext uri="{BB962C8B-B14F-4D97-AF65-F5344CB8AC3E}">
        <p14:creationId xmlns:p14="http://schemas.microsoft.com/office/powerpoint/2010/main" val="2116925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Alan Turing </a:t>
            </a:r>
            <a:br>
              <a:rPr lang="en-US" sz="4400" dirty="0" smtClean="0"/>
            </a:br>
            <a:r>
              <a:rPr lang="en-US" sz="4400" dirty="0" smtClean="0"/>
              <a:t>(other notable facts)</a:t>
            </a:r>
            <a:endParaRPr lang="en-US" sz="4400" dirty="0"/>
          </a:p>
        </p:txBody>
      </p:sp>
      <p:sp>
        <p:nvSpPr>
          <p:cNvPr id="3" name="Content Placeholder 2"/>
          <p:cNvSpPr>
            <a:spLocks noGrp="1"/>
          </p:cNvSpPr>
          <p:nvPr>
            <p:ph idx="1"/>
          </p:nvPr>
        </p:nvSpPr>
        <p:spPr/>
        <p:txBody>
          <a:bodyPr/>
          <a:lstStyle/>
          <a:p>
            <a:r>
              <a:rPr lang="en-US" dirty="0" smtClean="0"/>
              <a:t>Won several athletic contests</a:t>
            </a:r>
          </a:p>
          <a:p>
            <a:r>
              <a:rPr lang="en-US" dirty="0" smtClean="0"/>
              <a:t>Created the Turing artificial intelligence test</a:t>
            </a:r>
          </a:p>
          <a:p>
            <a:endParaRPr lang="en-US" dirty="0"/>
          </a:p>
        </p:txBody>
      </p:sp>
    </p:spTree>
    <p:extLst>
      <p:ext uri="{BB962C8B-B14F-4D97-AF65-F5344CB8AC3E}">
        <p14:creationId xmlns:p14="http://schemas.microsoft.com/office/powerpoint/2010/main" val="3183779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Turing’s death</a:t>
            </a:r>
            <a:endParaRPr lang="en-US" dirty="0"/>
          </a:p>
        </p:txBody>
      </p:sp>
      <p:sp>
        <p:nvSpPr>
          <p:cNvPr id="3" name="Content Placeholder 2"/>
          <p:cNvSpPr>
            <a:spLocks noGrp="1"/>
          </p:cNvSpPr>
          <p:nvPr>
            <p:ph idx="1"/>
          </p:nvPr>
        </p:nvSpPr>
        <p:spPr>
          <a:xfrm>
            <a:off x="457200" y="1600200"/>
            <a:ext cx="8305800" cy="4876800"/>
          </a:xfrm>
        </p:spPr>
        <p:txBody>
          <a:bodyPr>
            <a:normAutofit fontScale="92500" lnSpcReduction="10000"/>
          </a:bodyPr>
          <a:lstStyle/>
          <a:p>
            <a:r>
              <a:rPr lang="en-US" dirty="0" smtClean="0"/>
              <a:t>Alan Turing was homosexual</a:t>
            </a:r>
          </a:p>
          <a:p>
            <a:r>
              <a:rPr lang="en-US" dirty="0" smtClean="0"/>
              <a:t>In 1952 he was convicted for indecency (being homosexual was illegal at that time in England)</a:t>
            </a:r>
          </a:p>
          <a:p>
            <a:r>
              <a:rPr lang="en-US" dirty="0" smtClean="0"/>
              <a:t>He was offered a choice of imprisonment or hormonal therapy</a:t>
            </a:r>
          </a:p>
          <a:p>
            <a:r>
              <a:rPr lang="en-US" dirty="0" smtClean="0"/>
              <a:t>He accepted hormonal therapy which changed his body</a:t>
            </a:r>
          </a:p>
          <a:p>
            <a:r>
              <a:rPr lang="en-US" dirty="0" smtClean="0"/>
              <a:t>In 1954 he was found death of cyanide poisoning – most probable suicide</a:t>
            </a:r>
          </a:p>
          <a:p>
            <a:r>
              <a:rPr lang="en-US" dirty="0" smtClean="0"/>
              <a:t>In 2009 and following years, the British government and the Queen issued apology and pardon for the way Alan Turing was treated</a:t>
            </a:r>
          </a:p>
          <a:p>
            <a:r>
              <a:rPr lang="en-US" dirty="0" smtClean="0"/>
              <a:t>The most famous prize in Computer Science bears the name of Alan Turing (i.e. the ACM Turing award).</a:t>
            </a:r>
            <a:endParaRPr lang="en-US" dirty="0"/>
          </a:p>
        </p:txBody>
      </p:sp>
    </p:spTree>
    <p:extLst>
      <p:ext uri="{BB962C8B-B14F-4D97-AF65-F5344CB8AC3E}">
        <p14:creationId xmlns:p14="http://schemas.microsoft.com/office/powerpoint/2010/main" val="3652388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Alan Turing’s legacy</a:t>
            </a:r>
            <a:endParaRPr lang="en-US" sz="4400" dirty="0"/>
          </a:p>
        </p:txBody>
      </p:sp>
      <p:sp>
        <p:nvSpPr>
          <p:cNvPr id="3" name="TextBox 2"/>
          <p:cNvSpPr txBox="1"/>
          <p:nvPr/>
        </p:nvSpPr>
        <p:spPr>
          <a:xfrm>
            <a:off x="685800" y="1676400"/>
            <a:ext cx="7848600" cy="646331"/>
          </a:xfrm>
          <a:prstGeom prst="rect">
            <a:avLst/>
          </a:prstGeom>
          <a:noFill/>
        </p:spPr>
        <p:txBody>
          <a:bodyPr wrap="square" rtlCol="0">
            <a:spAutoFit/>
          </a:bodyPr>
          <a:lstStyle/>
          <a:p>
            <a:r>
              <a:rPr lang="en-US" dirty="0" smtClean="0"/>
              <a:t>His nephew, Dermot Turing makes presentations all over the world about Alan Turing’s work.</a:t>
            </a:r>
            <a:endParaRPr lang="en-US" dirty="0"/>
          </a:p>
        </p:txBody>
      </p:sp>
      <p:pic>
        <p:nvPicPr>
          <p:cNvPr id="2050" name="Picture 2" descr="D:\Forest\Didactic\2018-2019\HCS\Istoria algoritmilor\Dermot Turing pics\20181121_1443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301949"/>
            <a:ext cx="6781800" cy="406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77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von Neumann, </a:t>
            </a:r>
            <a:br>
              <a:rPr lang="en-US" dirty="0" smtClean="0"/>
            </a:br>
            <a:r>
              <a:rPr lang="en-US" dirty="0" smtClean="0"/>
              <a:t>1903-1957</a:t>
            </a:r>
            <a:endParaRPr lang="en-US" dirty="0"/>
          </a:p>
        </p:txBody>
      </p:sp>
      <p:pic>
        <p:nvPicPr>
          <p:cNvPr id="3074" name="Picture 2" descr="file:///D:/Forest/Didactic/2017-2018/HCS/Istoria%20algoritmilor/John_von_Neumann_Wiki_files/JohnvonNeumann-LosAlam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3876675" cy="504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35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von Neumann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Hungarian-American mathematician, physicist, computer scientist, engineer and polymath</a:t>
            </a:r>
          </a:p>
          <a:p>
            <a:r>
              <a:rPr lang="en-US" dirty="0" smtClean="0"/>
              <a:t>He made contributions in a large number of fields, mathematics (foundation of mathematics, ergodic theory, functional analysis, statistics etc.), physics (quantum mechanics, nuclear), economics (game theory), computing (von Neumann architecture, linear programming)</a:t>
            </a:r>
          </a:p>
          <a:p>
            <a:r>
              <a:rPr lang="en-US" dirty="0" smtClean="0"/>
              <a:t>Published over 150 papers</a:t>
            </a:r>
          </a:p>
          <a:p>
            <a:r>
              <a:rPr lang="en-US" dirty="0" smtClean="0"/>
              <a:t>He was part of “the </a:t>
            </a:r>
            <a:r>
              <a:rPr lang="en-US" dirty="0" err="1" smtClean="0"/>
              <a:t>martians</a:t>
            </a:r>
            <a:r>
              <a:rPr lang="en-US" dirty="0"/>
              <a:t>” - Paul </a:t>
            </a:r>
            <a:r>
              <a:rPr lang="en-US" dirty="0" err="1"/>
              <a:t>Erdos</a:t>
            </a:r>
            <a:r>
              <a:rPr lang="en-US" dirty="0"/>
              <a:t>, Paul </a:t>
            </a:r>
            <a:r>
              <a:rPr lang="en-US" dirty="0" err="1"/>
              <a:t>Halmos</a:t>
            </a:r>
            <a:r>
              <a:rPr lang="en-US" dirty="0"/>
              <a:t>, Theodore von Karman, John G. </a:t>
            </a:r>
            <a:r>
              <a:rPr lang="en-US" dirty="0" err="1"/>
              <a:t>Kemeny</a:t>
            </a:r>
            <a:r>
              <a:rPr lang="en-US" dirty="0"/>
              <a:t>, John von Neumann, George </a:t>
            </a:r>
            <a:r>
              <a:rPr lang="en-US" dirty="0" err="1"/>
              <a:t>Polya</a:t>
            </a:r>
            <a:r>
              <a:rPr lang="en-US" dirty="0"/>
              <a:t>, Leo Szilard, Edward Teller, and Eugene Wigner</a:t>
            </a:r>
          </a:p>
        </p:txBody>
      </p:sp>
    </p:spTree>
    <p:extLst>
      <p:ext uri="{BB962C8B-B14F-4D97-AF65-F5344CB8AC3E}">
        <p14:creationId xmlns:p14="http://schemas.microsoft.com/office/powerpoint/2010/main" val="289096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a:t>
            </a:r>
            <a:endParaRPr lang="en-US" dirty="0"/>
          </a:p>
        </p:txBody>
      </p:sp>
      <p:sp>
        <p:nvSpPr>
          <p:cNvPr id="3" name="Content Placeholder 2"/>
          <p:cNvSpPr>
            <a:spLocks noGrp="1"/>
          </p:cNvSpPr>
          <p:nvPr>
            <p:ph idx="1"/>
          </p:nvPr>
        </p:nvSpPr>
        <p:spPr>
          <a:xfrm>
            <a:off x="457200" y="1600200"/>
            <a:ext cx="8382000" cy="4800600"/>
          </a:xfrm>
        </p:spPr>
        <p:txBody>
          <a:bodyPr>
            <a:normAutofit lnSpcReduction="10000"/>
          </a:bodyPr>
          <a:lstStyle/>
          <a:p>
            <a:r>
              <a:rPr lang="en-US" dirty="0" smtClean="0"/>
              <a:t>Born in Budapest</a:t>
            </a:r>
          </a:p>
          <a:p>
            <a:r>
              <a:rPr lang="en-US" dirty="0" smtClean="0"/>
              <a:t>von Neumann was a child prodigy:  at 6 </a:t>
            </a:r>
            <a:r>
              <a:rPr lang="en-US" dirty="0" err="1" smtClean="0"/>
              <a:t>yers</a:t>
            </a:r>
            <a:r>
              <a:rPr lang="en-US" dirty="0" smtClean="0"/>
              <a:t> old, he could divide two 8-digit numbers in his head and could speak ancient </a:t>
            </a:r>
            <a:r>
              <a:rPr lang="en-US" dirty="0" err="1" smtClean="0"/>
              <a:t>greek</a:t>
            </a:r>
            <a:r>
              <a:rPr lang="en-US" dirty="0" smtClean="0"/>
              <a:t>, by age 8 he was familiar with differential and integral calculus</a:t>
            </a:r>
          </a:p>
          <a:p>
            <a:r>
              <a:rPr lang="en-US" dirty="0" smtClean="0"/>
              <a:t>He studied </a:t>
            </a:r>
            <a:r>
              <a:rPr lang="en-US" dirty="0"/>
              <a:t>at public Lutheran </a:t>
            </a:r>
            <a:r>
              <a:rPr lang="en-US" dirty="0" err="1"/>
              <a:t>Fasori</a:t>
            </a:r>
            <a:r>
              <a:rPr lang="en-US" dirty="0"/>
              <a:t> </a:t>
            </a:r>
            <a:r>
              <a:rPr lang="en-US" dirty="0" err="1"/>
              <a:t>Evangélikus</a:t>
            </a:r>
            <a:r>
              <a:rPr lang="en-US" dirty="0"/>
              <a:t> </a:t>
            </a:r>
            <a:r>
              <a:rPr lang="en-US" dirty="0" err="1" smtClean="0"/>
              <a:t>Gimnázium</a:t>
            </a:r>
            <a:r>
              <a:rPr lang="en-US" dirty="0" smtClean="0"/>
              <a:t>, but also had private tutors – at age 15 he studied advanced calculus with the renowned Gabor </a:t>
            </a:r>
            <a:r>
              <a:rPr lang="en-US" dirty="0" err="1" smtClean="0"/>
              <a:t>Szego</a:t>
            </a:r>
            <a:r>
              <a:rPr lang="en-US" dirty="0" smtClean="0"/>
              <a:t> and on their first meeting he was brought to tears by the boy’s mathematical talent</a:t>
            </a:r>
          </a:p>
          <a:p>
            <a:r>
              <a:rPr lang="en-US" dirty="0" smtClean="0"/>
              <a:t>By age 19 he published 2 major math papers, in one he gave the modern definition of ordinal numbers (which superseded Cantor’s definition)</a:t>
            </a:r>
            <a:endParaRPr lang="en-US" dirty="0"/>
          </a:p>
        </p:txBody>
      </p:sp>
    </p:spTree>
    <p:extLst>
      <p:ext uri="{BB962C8B-B14F-4D97-AF65-F5344CB8AC3E}">
        <p14:creationId xmlns:p14="http://schemas.microsoft.com/office/powerpoint/2010/main" val="2763298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studies</a:t>
            </a:r>
            <a:endParaRPr lang="en-US" dirty="0"/>
          </a:p>
        </p:txBody>
      </p:sp>
      <p:sp>
        <p:nvSpPr>
          <p:cNvPr id="3" name="Content Placeholder 2"/>
          <p:cNvSpPr>
            <a:spLocks noGrp="1"/>
          </p:cNvSpPr>
          <p:nvPr>
            <p:ph idx="1"/>
          </p:nvPr>
        </p:nvSpPr>
        <p:spPr>
          <a:xfrm>
            <a:off x="457200" y="1600200"/>
            <a:ext cx="8382000" cy="4953000"/>
          </a:xfrm>
        </p:spPr>
        <p:txBody>
          <a:bodyPr>
            <a:normAutofit lnSpcReduction="10000"/>
          </a:bodyPr>
          <a:lstStyle/>
          <a:p>
            <a:r>
              <a:rPr lang="en-US" dirty="0" smtClean="0"/>
              <a:t>In 1923 </a:t>
            </a:r>
            <a:r>
              <a:rPr lang="en-US" dirty="0"/>
              <a:t>he entered </a:t>
            </a:r>
            <a:r>
              <a:rPr lang="en-US" dirty="0" err="1"/>
              <a:t>Pázmány</a:t>
            </a:r>
            <a:r>
              <a:rPr lang="en-US" dirty="0"/>
              <a:t> </a:t>
            </a:r>
            <a:r>
              <a:rPr lang="en-US" dirty="0" err="1"/>
              <a:t>Péter</a:t>
            </a:r>
            <a:r>
              <a:rPr lang="en-US" dirty="0"/>
              <a:t> University in </a:t>
            </a:r>
            <a:r>
              <a:rPr lang="en-US" dirty="0" smtClean="0"/>
              <a:t>Budapest as PhD candidate in mathematics and ETH Zurich as chemical engineering student (to please his father who wanted to follow him in the industry)</a:t>
            </a:r>
          </a:p>
          <a:p>
            <a:r>
              <a:rPr lang="en-US" dirty="0" smtClean="0"/>
              <a:t>He completed his habilitation in math in 1927 and started lecturing as </a:t>
            </a:r>
            <a:r>
              <a:rPr lang="en-US" dirty="0" err="1" smtClean="0"/>
              <a:t>privatdozent</a:t>
            </a:r>
            <a:r>
              <a:rPr lang="en-US" dirty="0" smtClean="0"/>
              <a:t> at Univ. of Berlin in 1928 (the youngest person ever elected in the history of the </a:t>
            </a:r>
            <a:r>
              <a:rPr lang="en-US" dirty="0" err="1" smtClean="0"/>
              <a:t>univ.</a:t>
            </a:r>
            <a:r>
              <a:rPr lang="en-US" dirty="0" smtClean="0"/>
              <a:t> on any subject)</a:t>
            </a:r>
          </a:p>
          <a:p>
            <a:r>
              <a:rPr lang="en-US" dirty="0" smtClean="0"/>
              <a:t>By 1929 he published 32 major papers in mathematics (at a rate of nearly 1 major paper per month in the last 2 years)</a:t>
            </a:r>
          </a:p>
          <a:p>
            <a:r>
              <a:rPr lang="en-US" dirty="0" smtClean="0"/>
              <a:t>In 1929 he moved to Princeton University, US – in 1933 he was offered lifetime professorship</a:t>
            </a:r>
            <a:endParaRPr lang="en-US" dirty="0"/>
          </a:p>
        </p:txBody>
      </p:sp>
    </p:spTree>
    <p:extLst>
      <p:ext uri="{BB962C8B-B14F-4D97-AF65-F5344CB8AC3E}">
        <p14:creationId xmlns:p14="http://schemas.microsoft.com/office/powerpoint/2010/main" val="856767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Manhattan project</a:t>
            </a:r>
            <a:endParaRPr lang="en-US" dirty="0"/>
          </a:p>
        </p:txBody>
      </p:sp>
      <p:sp>
        <p:nvSpPr>
          <p:cNvPr id="3" name="Content Placeholder 2"/>
          <p:cNvSpPr>
            <a:spLocks noGrp="1"/>
          </p:cNvSpPr>
          <p:nvPr>
            <p:ph idx="1"/>
          </p:nvPr>
        </p:nvSpPr>
        <p:spPr/>
        <p:txBody>
          <a:bodyPr/>
          <a:lstStyle/>
          <a:p>
            <a:r>
              <a:rPr lang="en-US" dirty="0" smtClean="0"/>
              <a:t>Between 1940-1946, von Neumann  worked on the Manhattan Project at Los Alamos</a:t>
            </a:r>
          </a:p>
          <a:p>
            <a:r>
              <a:rPr lang="en-US" dirty="0" smtClean="0"/>
              <a:t>He designed explosive lenses and the spherical shape of the nuclear bombe</a:t>
            </a:r>
          </a:p>
          <a:p>
            <a:r>
              <a:rPr lang="en-US" dirty="0" smtClean="0"/>
              <a:t>Because of the nuclear tests he was diagnosed with bone, pancreatic or prostate cancer and died in 1957 under military security due to all the secrets he knew</a:t>
            </a:r>
            <a:endParaRPr lang="en-US" dirty="0"/>
          </a:p>
        </p:txBody>
      </p:sp>
    </p:spTree>
    <p:extLst>
      <p:ext uri="{BB962C8B-B14F-4D97-AF65-F5344CB8AC3E}">
        <p14:creationId xmlns:p14="http://schemas.microsoft.com/office/powerpoint/2010/main" val="3827343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engine (cont.)</a:t>
            </a:r>
            <a:endParaRPr lang="en-US" dirty="0"/>
          </a:p>
        </p:txBody>
      </p:sp>
      <p:sp>
        <p:nvSpPr>
          <p:cNvPr id="3" name="Content Placeholder 2"/>
          <p:cNvSpPr>
            <a:spLocks noGrp="1"/>
          </p:cNvSpPr>
          <p:nvPr>
            <p:ph idx="1"/>
          </p:nvPr>
        </p:nvSpPr>
        <p:spPr/>
        <p:txBody>
          <a:bodyPr/>
          <a:lstStyle/>
          <a:p>
            <a:r>
              <a:rPr lang="en-US" sz="2400" dirty="0" smtClean="0"/>
              <a:t>Demo: https://www.youtube.com/watch?v=BlbQsKpq3Ak</a:t>
            </a:r>
            <a:endParaRPr lang="en-US" dirty="0"/>
          </a:p>
        </p:txBody>
      </p:sp>
      <p:pic>
        <p:nvPicPr>
          <p:cNvPr id="1026" name="Picture 2" descr="https://upload.wikimedia.org/wikipedia/commons/thumb/8/8b/Babbage_Difference_Engine.jpg/320px-Babbage_Difference_En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59005"/>
            <a:ext cx="6019800" cy="436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31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 contributions</a:t>
            </a:r>
            <a:endParaRPr lang="en-US" dirty="0"/>
          </a:p>
        </p:txBody>
      </p:sp>
      <p:sp>
        <p:nvSpPr>
          <p:cNvPr id="3" name="Content Placeholder 2"/>
          <p:cNvSpPr>
            <a:spLocks noGrp="1"/>
          </p:cNvSpPr>
          <p:nvPr>
            <p:ph idx="1"/>
          </p:nvPr>
        </p:nvSpPr>
        <p:spPr/>
        <p:txBody>
          <a:bodyPr/>
          <a:lstStyle/>
          <a:p>
            <a:r>
              <a:rPr lang="en-US" dirty="0" smtClean="0"/>
              <a:t>He invented the merge sort algorithm in 1945</a:t>
            </a:r>
          </a:p>
          <a:p>
            <a:r>
              <a:rPr lang="en-US" dirty="0" smtClean="0"/>
              <a:t>Was a consultant for the powerful </a:t>
            </a:r>
            <a:r>
              <a:rPr lang="en-US" dirty="0" smtClean="0"/>
              <a:t>ENIAC </a:t>
            </a:r>
            <a:r>
              <a:rPr lang="en-US" dirty="0" smtClean="0"/>
              <a:t>and EDVAC </a:t>
            </a:r>
            <a:r>
              <a:rPr lang="en-US" dirty="0" err="1" smtClean="0"/>
              <a:t>american</a:t>
            </a:r>
            <a:r>
              <a:rPr lang="en-US" dirty="0" smtClean="0"/>
              <a:t> supercomputers</a:t>
            </a:r>
          </a:p>
          <a:p>
            <a:r>
              <a:rPr lang="en-US" dirty="0" smtClean="0"/>
              <a:t>While consulting for EDVAC he described a computer architecture where program and data are both stored in the memory </a:t>
            </a:r>
            <a:endParaRPr lang="en-US" dirty="0"/>
          </a:p>
        </p:txBody>
      </p:sp>
    </p:spTree>
    <p:extLst>
      <p:ext uri="{BB962C8B-B14F-4D97-AF65-F5344CB8AC3E}">
        <p14:creationId xmlns:p14="http://schemas.microsoft.com/office/powerpoint/2010/main" val="2824649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John von Neumann’s </a:t>
            </a:r>
            <a:r>
              <a:rPr lang="en-US" sz="4400" smtClean="0"/>
              <a:t>stored-program computer, 1947</a:t>
            </a:r>
            <a:endParaRPr lang="en-US" sz="4400" dirty="0"/>
          </a:p>
        </p:txBody>
      </p:sp>
      <p:pic>
        <p:nvPicPr>
          <p:cNvPr id="3074" name="Picture 2" descr="D:\Forest\Didactic\2018-2019\HCS\Istoria algoritmilor\Von_Neumann_architecture_files\280px-Von_Neumann_archite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105400" cy="486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69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fun facts</a:t>
            </a:r>
            <a:endParaRPr lang="en-US" dirty="0"/>
          </a:p>
        </p:txBody>
      </p:sp>
      <p:sp>
        <p:nvSpPr>
          <p:cNvPr id="3" name="Content Placeholder 2"/>
          <p:cNvSpPr>
            <a:spLocks noGrp="1"/>
          </p:cNvSpPr>
          <p:nvPr>
            <p:ph idx="1"/>
          </p:nvPr>
        </p:nvSpPr>
        <p:spPr>
          <a:xfrm>
            <a:off x="457200" y="1600200"/>
            <a:ext cx="8382000" cy="4876800"/>
          </a:xfrm>
        </p:spPr>
        <p:txBody>
          <a:bodyPr>
            <a:normAutofit fontScale="92500"/>
          </a:bodyPr>
          <a:lstStyle/>
          <a:p>
            <a:r>
              <a:rPr lang="en-US" dirty="0" smtClean="0"/>
              <a:t>He could quickly memorize whole pages from telephone books and would entertain friends by reciting addresses, numbers and names from this pages</a:t>
            </a:r>
          </a:p>
          <a:p>
            <a:r>
              <a:rPr lang="en-US" dirty="0" smtClean="0"/>
              <a:t>He was socially active (threw parties at his house), was married two times, took great care in his clothing, always wore formal suits</a:t>
            </a:r>
          </a:p>
          <a:p>
            <a:r>
              <a:rPr lang="en-US" dirty="0" smtClean="0"/>
              <a:t>Was a bad driver (usually drove while reading, causing arrests and accidents), drove many cars</a:t>
            </a:r>
          </a:p>
          <a:p>
            <a:r>
              <a:rPr lang="en-US" dirty="0" smtClean="0"/>
              <a:t>Liked to eat and drink</a:t>
            </a:r>
          </a:p>
          <a:p>
            <a:r>
              <a:rPr lang="en-US" dirty="0" smtClean="0"/>
              <a:t>Liked working in loud environments; there were many complaints from fellow scientists at Princeton (including </a:t>
            </a:r>
            <a:r>
              <a:rPr lang="en-US" dirty="0" smtClean="0"/>
              <a:t>Albert </a:t>
            </a:r>
            <a:r>
              <a:rPr lang="en-US" dirty="0" smtClean="0"/>
              <a:t>Einstein) of Neumann playing loud music at his gramophone</a:t>
            </a:r>
            <a:endParaRPr lang="en-US" dirty="0"/>
          </a:p>
        </p:txBody>
      </p:sp>
    </p:spTree>
    <p:extLst>
      <p:ext uri="{BB962C8B-B14F-4D97-AF65-F5344CB8AC3E}">
        <p14:creationId xmlns:p14="http://schemas.microsoft.com/office/powerpoint/2010/main" val="46787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engine</a:t>
            </a:r>
            <a:endParaRPr lang="en-US" dirty="0"/>
          </a:p>
        </p:txBody>
      </p:sp>
      <p:sp>
        <p:nvSpPr>
          <p:cNvPr id="3" name="Content Placeholder 2"/>
          <p:cNvSpPr>
            <a:spLocks noGrp="1"/>
          </p:cNvSpPr>
          <p:nvPr>
            <p:ph idx="1"/>
          </p:nvPr>
        </p:nvSpPr>
        <p:spPr/>
        <p:txBody>
          <a:bodyPr>
            <a:normAutofit lnSpcReduction="10000"/>
          </a:bodyPr>
          <a:lstStyle/>
          <a:p>
            <a:r>
              <a:rPr lang="en-US" dirty="0" smtClean="0"/>
              <a:t>The 1</a:t>
            </a:r>
            <a:r>
              <a:rPr lang="en-US" baseline="30000" dirty="0" smtClean="0"/>
              <a:t>st</a:t>
            </a:r>
            <a:r>
              <a:rPr lang="en-US" dirty="0" smtClean="0"/>
              <a:t> general purpose computational machine, 1837, Charles Babbage</a:t>
            </a:r>
          </a:p>
          <a:p>
            <a:r>
              <a:rPr lang="en-US" dirty="0" smtClean="0"/>
              <a:t>Was never built</a:t>
            </a:r>
          </a:p>
          <a:p>
            <a:r>
              <a:rPr lang="en-US" dirty="0" smtClean="0"/>
              <a:t>Incorporated arithmetic logic unit (Mill), conditional execution and loops, parallel programming</a:t>
            </a:r>
          </a:p>
          <a:p>
            <a:r>
              <a:rPr lang="en-US" dirty="0" smtClean="0"/>
              <a:t>Had its own memory – Store - (able to store 1000 numbers of 40 decimal digits each ~ 16.2KB)</a:t>
            </a:r>
          </a:p>
          <a:p>
            <a:r>
              <a:rPr lang="en-US" dirty="0" smtClean="0"/>
              <a:t>Input was on punched cards</a:t>
            </a:r>
          </a:p>
          <a:p>
            <a:r>
              <a:rPr lang="en-US" dirty="0" smtClean="0"/>
              <a:t>Arithmetic operations: +, -, *, /, square root</a:t>
            </a:r>
          </a:p>
          <a:p>
            <a:r>
              <a:rPr lang="en-US" dirty="0" smtClean="0"/>
              <a:t>Had internal procedures/functions and a sort of assembly language</a:t>
            </a:r>
          </a:p>
          <a:p>
            <a:endParaRPr lang="en-US" dirty="0"/>
          </a:p>
        </p:txBody>
      </p:sp>
    </p:spTree>
    <p:extLst>
      <p:ext uri="{BB962C8B-B14F-4D97-AF65-F5344CB8AC3E}">
        <p14:creationId xmlns:p14="http://schemas.microsoft.com/office/powerpoint/2010/main" val="1298354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engine (cont.)</a:t>
            </a:r>
            <a:endParaRPr lang="en-US" dirty="0"/>
          </a:p>
        </p:txBody>
      </p:sp>
      <p:pic>
        <p:nvPicPr>
          <p:cNvPr id="2050" name="Picture 2" descr="https://upload.wikimedia.org/wikipedia/commons/thumb/a/ac/AnalyticalMachine_Babbage_London.jpg/800px-AnalyticalMachine_Babbage_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029200" cy="482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860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Babbage, </a:t>
            </a:r>
            <a:br>
              <a:rPr lang="en-US" dirty="0" smtClean="0"/>
            </a:br>
            <a:r>
              <a:rPr lang="en-US" dirty="0" smtClean="0"/>
              <a:t>1791-1871</a:t>
            </a:r>
            <a:endParaRPr lang="en-US" dirty="0"/>
          </a:p>
        </p:txBody>
      </p:sp>
      <p:pic>
        <p:nvPicPr>
          <p:cNvPr id="3074" name="Picture 2" descr="What Charles Babbage's legac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05000"/>
            <a:ext cx="6417280" cy="401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4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Marie Jacquard, looms, 1804</a:t>
            </a:r>
            <a:endParaRPr lang="en-US" dirty="0"/>
          </a:p>
        </p:txBody>
      </p:sp>
      <p:pic>
        <p:nvPicPr>
          <p:cNvPr id="2050" name="Picture 2" descr="https://upload.wikimedia.org/wikipedia/commons/5/5f/Jacquard.loom.full.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2895600" cy="3872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b/b5/DMM_29263ab_Jacquardwebstuh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00275"/>
            <a:ext cx="3022256" cy="423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70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Jacquard’s loom, 1804</a:t>
            </a:r>
            <a:endParaRPr lang="en-US" dirty="0"/>
          </a:p>
        </p:txBody>
      </p:sp>
      <p:pic>
        <p:nvPicPr>
          <p:cNvPr id="4" name="Picture 2" descr="https://upload.wikimedia.org/wikipedia/commons/0/09/Jacquard.loom.ca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2971800" cy="397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10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4636</TotalTime>
  <Words>2208</Words>
  <Application>Microsoft Office PowerPoint</Application>
  <PresentationFormat>On-screen Show (4:3)</PresentationFormat>
  <Paragraphs>201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Executive</vt:lpstr>
      <vt:lpstr>Theoretical Fundamentals of Computer Science</vt:lpstr>
      <vt:lpstr>First mechanical general purpose computers: Differential engine</vt:lpstr>
      <vt:lpstr>The method of finite differences</vt:lpstr>
      <vt:lpstr>Differential engine (cont.)</vt:lpstr>
      <vt:lpstr>Analytical engine</vt:lpstr>
      <vt:lpstr>Analytical engine (cont.)</vt:lpstr>
      <vt:lpstr>Charles Babbage,  1791-1871</vt:lpstr>
      <vt:lpstr>Joseph Marie Jacquard, looms, 1804</vt:lpstr>
      <vt:lpstr>Jacquard’s loom, 1804</vt:lpstr>
      <vt:lpstr>Old computer punched cards, 1944</vt:lpstr>
      <vt:lpstr>“Modern” Punched cards, 1990</vt:lpstr>
      <vt:lpstr>Reading punched cards</vt:lpstr>
      <vt:lpstr>Herman Hollerith</vt:lpstr>
      <vt:lpstr>Herman Hollerith, 1890 census</vt:lpstr>
      <vt:lpstr>David Hilbert’s list of unsolved mathematical problems, 1900</vt:lpstr>
      <vt:lpstr>Kurt Goedel’s incompletness theorem, 1931</vt:lpstr>
      <vt:lpstr>Goedel’s incompletness theorems</vt:lpstr>
      <vt:lpstr>Kurt Goedel</vt:lpstr>
      <vt:lpstr>Alan Mathison Turing 1912-1954</vt:lpstr>
      <vt:lpstr>Childhood</vt:lpstr>
      <vt:lpstr>University studies</vt:lpstr>
      <vt:lpstr>Turing’s halting problem</vt:lpstr>
      <vt:lpstr>Turing’s halting problem (cont.)</vt:lpstr>
      <vt:lpstr>Alan Turing (war, the bombe)</vt:lpstr>
      <vt:lpstr>German Enigma chiper</vt:lpstr>
      <vt:lpstr>The bombe</vt:lpstr>
      <vt:lpstr>The bombe (cont.)</vt:lpstr>
      <vt:lpstr>Alan Turing (Universal Turing Machine), 1937</vt:lpstr>
      <vt:lpstr>Universal Turing Machine</vt:lpstr>
      <vt:lpstr>Turing machine, formal definition</vt:lpstr>
      <vt:lpstr>Turing’s AI test</vt:lpstr>
      <vt:lpstr>Alan Turing  (other notable facts)</vt:lpstr>
      <vt:lpstr>Turing’s death</vt:lpstr>
      <vt:lpstr>Alan Turing’s legacy</vt:lpstr>
      <vt:lpstr>John von Neumann,  1903-1957</vt:lpstr>
      <vt:lpstr>John von Neumann</vt:lpstr>
      <vt:lpstr>Childhood</vt:lpstr>
      <vt:lpstr>University studies</vt:lpstr>
      <vt:lpstr>Manhattan project</vt:lpstr>
      <vt:lpstr>Computer Science contributions</vt:lpstr>
      <vt:lpstr>John von Neumann’s stored-program computer, 1947</vt:lpstr>
      <vt:lpstr>von Neumann fun facts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Bazele Informaticii</dc:title>
  <dc:creator>Windows User</dc:creator>
  <cp:lastModifiedBy>Forest</cp:lastModifiedBy>
  <cp:revision>106</cp:revision>
  <dcterms:created xsi:type="dcterms:W3CDTF">2018-03-16T03:38:14Z</dcterms:created>
  <dcterms:modified xsi:type="dcterms:W3CDTF">2021-03-19T15:41:06Z</dcterms:modified>
</cp:coreProperties>
</file>